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70"/>
    <p:sldId id="257" r:id="rId71"/>
    <p:sldId id="258" r:id="rId72"/>
    <p:sldId id="259" r:id="rId73"/>
    <p:sldId id="260" r:id="rId74"/>
    <p:sldId id="261" r:id="rId75"/>
    <p:sldId id="262" r:id="rId76"/>
    <p:sldId id="263" r:id="rId77"/>
    <p:sldId id="264" r:id="rId78"/>
    <p:sldId id="265" r:id="rId79"/>
    <p:sldId id="266" r:id="rId80"/>
    <p:sldId id="267" r:id="rId81"/>
    <p:sldId id="268" r:id="rId82"/>
    <p:sldId id="269" r:id="rId83"/>
    <p:sldId id="270" r:id="rId84"/>
    <p:sldId id="271" r:id="rId85"/>
    <p:sldId id="272" r:id="rId8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
      <p:font typeface="Noto Serif Display" charset="1" panose="02020502080505020204"/>
      <p:regular r:id="rId20"/>
    </p:embeddedFont>
    <p:embeddedFont>
      <p:font typeface="Noto Serif Display Bold" charset="1" panose="02020802080505020204"/>
      <p:regular r:id="rId21"/>
    </p:embeddedFont>
    <p:embeddedFont>
      <p:font typeface="Noto Serif Display Italics" charset="1" panose="02020502080505090204"/>
      <p:regular r:id="rId22"/>
    </p:embeddedFont>
    <p:embeddedFont>
      <p:font typeface="Noto Serif Display Bold Italics" charset="1" panose="02020802080505090204"/>
      <p:regular r:id="rId23"/>
    </p:embeddedFont>
    <p:embeddedFont>
      <p:font typeface="Noto Serif Display Thin" charset="1" panose="02020202080505020204"/>
      <p:regular r:id="rId24"/>
    </p:embeddedFont>
    <p:embeddedFont>
      <p:font typeface="Noto Serif Display Thin Italics" charset="1" panose="02020202080505090204"/>
      <p:regular r:id="rId25"/>
    </p:embeddedFont>
    <p:embeddedFont>
      <p:font typeface="Noto Serif Display Extra-Light" charset="1" panose="02020302080505020204"/>
      <p:regular r:id="rId26"/>
    </p:embeddedFont>
    <p:embeddedFont>
      <p:font typeface="Noto Serif Display Extra-Light Italics" charset="1" panose="02020302080505090204"/>
      <p:regular r:id="rId27"/>
    </p:embeddedFont>
    <p:embeddedFont>
      <p:font typeface="Noto Serif Display Light" charset="1" panose="02020402080505020204"/>
      <p:regular r:id="rId28"/>
    </p:embeddedFont>
    <p:embeddedFont>
      <p:font typeface="Noto Serif Display Light Italics" charset="1" panose="02020402080505090204"/>
      <p:regular r:id="rId29"/>
    </p:embeddedFont>
    <p:embeddedFont>
      <p:font typeface="Noto Serif Display Medium" charset="1" panose="02020602080505020204"/>
      <p:regular r:id="rId30"/>
    </p:embeddedFont>
    <p:embeddedFont>
      <p:font typeface="Noto Serif Display Medium Italics" charset="1" panose="02020602080505090204"/>
      <p:regular r:id="rId31"/>
    </p:embeddedFont>
    <p:embeddedFont>
      <p:font typeface="Noto Serif Display Semi-Bold" charset="1" panose="02020702080505020204"/>
      <p:regular r:id="rId32"/>
    </p:embeddedFont>
    <p:embeddedFont>
      <p:font typeface="Noto Serif Display Semi-Bold Italics" charset="1" panose="02020702080505090204"/>
      <p:regular r:id="rId33"/>
    </p:embeddedFont>
    <p:embeddedFont>
      <p:font typeface="Noto Serif Display Ultra-Bold" charset="1" panose="02020902080505020204"/>
      <p:regular r:id="rId34"/>
    </p:embeddedFont>
    <p:embeddedFont>
      <p:font typeface="Noto Serif Display Ultra-Bold Italics" charset="1" panose="02020902080505090204"/>
      <p:regular r:id="rId35"/>
    </p:embeddedFont>
    <p:embeddedFont>
      <p:font typeface="Noto Serif Display Heavy" charset="1" panose="02020A02080505020204"/>
      <p:regular r:id="rId36"/>
    </p:embeddedFont>
    <p:embeddedFont>
      <p:font typeface="Noto Serif Display Heavy Italics" charset="1" panose="02020A02080505090204"/>
      <p:regular r:id="rId37"/>
    </p:embeddedFont>
    <p:embeddedFont>
      <p:font typeface="Montserrat" charset="1" panose="00000500000000000000"/>
      <p:regular r:id="rId38"/>
    </p:embeddedFont>
    <p:embeddedFont>
      <p:font typeface="Montserrat Bold" charset="1" panose="00000800000000000000"/>
      <p:regular r:id="rId39"/>
    </p:embeddedFont>
    <p:embeddedFont>
      <p:font typeface="Montserrat Italics" charset="1" panose="00000500000000000000"/>
      <p:regular r:id="rId40"/>
    </p:embeddedFont>
    <p:embeddedFont>
      <p:font typeface="Montserrat Bold Italics" charset="1" panose="00000800000000000000"/>
      <p:regular r:id="rId41"/>
    </p:embeddedFont>
    <p:embeddedFont>
      <p:font typeface="Montserrat Thin" charset="1" panose="00000300000000000000"/>
      <p:regular r:id="rId42"/>
    </p:embeddedFont>
    <p:embeddedFont>
      <p:font typeface="Montserrat Thin Italics" charset="1" panose="00000300000000000000"/>
      <p:regular r:id="rId43"/>
    </p:embeddedFont>
    <p:embeddedFont>
      <p:font typeface="Montserrat Extra-Light" charset="1" panose="00000300000000000000"/>
      <p:regular r:id="rId44"/>
    </p:embeddedFont>
    <p:embeddedFont>
      <p:font typeface="Montserrat Extra-Light Italics" charset="1" panose="00000300000000000000"/>
      <p:regular r:id="rId45"/>
    </p:embeddedFont>
    <p:embeddedFont>
      <p:font typeface="Montserrat Light" charset="1" panose="00000400000000000000"/>
      <p:regular r:id="rId46"/>
    </p:embeddedFont>
    <p:embeddedFont>
      <p:font typeface="Montserrat Light Italics" charset="1" panose="00000400000000000000"/>
      <p:regular r:id="rId47"/>
    </p:embeddedFont>
    <p:embeddedFont>
      <p:font typeface="Montserrat Medium" charset="1" panose="00000600000000000000"/>
      <p:regular r:id="rId48"/>
    </p:embeddedFont>
    <p:embeddedFont>
      <p:font typeface="Montserrat Medium Italics" charset="1" panose="00000600000000000000"/>
      <p:regular r:id="rId49"/>
    </p:embeddedFont>
    <p:embeddedFont>
      <p:font typeface="Montserrat Semi-Bold" charset="1" panose="00000700000000000000"/>
      <p:regular r:id="rId50"/>
    </p:embeddedFont>
    <p:embeddedFont>
      <p:font typeface="Montserrat Semi-Bold Italics" charset="1" panose="00000700000000000000"/>
      <p:regular r:id="rId51"/>
    </p:embeddedFont>
    <p:embeddedFont>
      <p:font typeface="Montserrat Ultra-Bold" charset="1" panose="00000900000000000000"/>
      <p:regular r:id="rId52"/>
    </p:embeddedFont>
    <p:embeddedFont>
      <p:font typeface="Montserrat Ultra-Bold Italics" charset="1" panose="00000900000000000000"/>
      <p:regular r:id="rId53"/>
    </p:embeddedFont>
    <p:embeddedFont>
      <p:font typeface="Montserrat Heavy" charset="1" panose="00000A00000000000000"/>
      <p:regular r:id="rId54"/>
    </p:embeddedFont>
    <p:embeddedFont>
      <p:font typeface="Montserrat Heavy Italics" charset="1" panose="00000A00000000000000"/>
      <p:regular r:id="rId55"/>
    </p:embeddedFont>
    <p:embeddedFont>
      <p:font typeface="Muli" charset="1" panose="00000500000000000000"/>
      <p:regular r:id="rId56"/>
    </p:embeddedFont>
    <p:embeddedFont>
      <p:font typeface="Muli Bold" charset="1" panose="00000800000000000000"/>
      <p:regular r:id="rId57"/>
    </p:embeddedFont>
    <p:embeddedFont>
      <p:font typeface="Muli Italics" charset="1" panose="00000500000000000000"/>
      <p:regular r:id="rId58"/>
    </p:embeddedFont>
    <p:embeddedFont>
      <p:font typeface="Muli Bold Italics" charset="1" panose="00000800000000000000"/>
      <p:regular r:id="rId59"/>
    </p:embeddedFont>
    <p:embeddedFont>
      <p:font typeface="Muli Extra-Light" charset="1" panose="00000300000000000000"/>
      <p:regular r:id="rId60"/>
    </p:embeddedFont>
    <p:embeddedFont>
      <p:font typeface="Muli Extra-Light Italics" charset="1" panose="00000300000000000000"/>
      <p:regular r:id="rId61"/>
    </p:embeddedFont>
    <p:embeddedFont>
      <p:font typeface="Muli Light" charset="1" panose="00000400000000000000"/>
      <p:regular r:id="rId62"/>
    </p:embeddedFont>
    <p:embeddedFont>
      <p:font typeface="Muli Light Italics" charset="1" panose="00000400000000000000"/>
      <p:regular r:id="rId63"/>
    </p:embeddedFont>
    <p:embeddedFont>
      <p:font typeface="Muli Semi-Bold" charset="1" panose="00000700000000000000"/>
      <p:regular r:id="rId64"/>
    </p:embeddedFont>
    <p:embeddedFont>
      <p:font typeface="Muli Semi-Bold Italics" charset="1" panose="00000700000000000000"/>
      <p:regular r:id="rId65"/>
    </p:embeddedFont>
    <p:embeddedFont>
      <p:font typeface="Muli Ultra-Bold" charset="1" panose="00000900000000000000"/>
      <p:regular r:id="rId66"/>
    </p:embeddedFont>
    <p:embeddedFont>
      <p:font typeface="Muli Ultra-Bold Italics" charset="1" panose="00000900000000000000"/>
      <p:regular r:id="rId67"/>
    </p:embeddedFont>
    <p:embeddedFont>
      <p:font typeface="Muli Heavy" charset="1" panose="00000A00000000000000"/>
      <p:regular r:id="rId68"/>
    </p:embeddedFont>
    <p:embeddedFont>
      <p:font typeface="Muli Heavy Italics" charset="1" panose="00000A00000000000000"/>
      <p:regular r:id="rId6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fonts/font6.fntdata" Type="http://schemas.openxmlformats.org/officeDocument/2006/relationships/font"/><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63" Target="fonts/font63.fntdata" Type="http://schemas.openxmlformats.org/officeDocument/2006/relationships/font"/><Relationship Id="rId64" Target="fonts/font64.fntdata" Type="http://schemas.openxmlformats.org/officeDocument/2006/relationships/font"/><Relationship Id="rId65" Target="fonts/font65.fntdata" Type="http://schemas.openxmlformats.org/officeDocument/2006/relationships/font"/><Relationship Id="rId66" Target="fonts/font66.fntdata" Type="http://schemas.openxmlformats.org/officeDocument/2006/relationships/font"/><Relationship Id="rId67" Target="fonts/font67.fntdata" Type="http://schemas.openxmlformats.org/officeDocument/2006/relationships/font"/><Relationship Id="rId68" Target="fonts/font68.fntdata" Type="http://schemas.openxmlformats.org/officeDocument/2006/relationships/font"/><Relationship Id="rId69" Target="fonts/font69.fntdata" Type="http://schemas.openxmlformats.org/officeDocument/2006/relationships/font"/><Relationship Id="rId7" Target="fonts/font7.fntdata" Type="http://schemas.openxmlformats.org/officeDocument/2006/relationships/font"/><Relationship Id="rId70" Target="slides/slide1.xml" Type="http://schemas.openxmlformats.org/officeDocument/2006/relationships/slide"/><Relationship Id="rId71" Target="slides/slide2.xml" Type="http://schemas.openxmlformats.org/officeDocument/2006/relationships/slide"/><Relationship Id="rId72" Target="slides/slide3.xml" Type="http://schemas.openxmlformats.org/officeDocument/2006/relationships/slide"/><Relationship Id="rId73" Target="slides/slide4.xml" Type="http://schemas.openxmlformats.org/officeDocument/2006/relationships/slide"/><Relationship Id="rId74" Target="slides/slide5.xml" Type="http://schemas.openxmlformats.org/officeDocument/2006/relationships/slide"/><Relationship Id="rId75" Target="slides/slide6.xml" Type="http://schemas.openxmlformats.org/officeDocument/2006/relationships/slide"/><Relationship Id="rId76" Target="slides/slide7.xml" Type="http://schemas.openxmlformats.org/officeDocument/2006/relationships/slide"/><Relationship Id="rId77" Target="slides/slide8.xml" Type="http://schemas.openxmlformats.org/officeDocument/2006/relationships/slide"/><Relationship Id="rId78" Target="slides/slide9.xml" Type="http://schemas.openxmlformats.org/officeDocument/2006/relationships/slide"/><Relationship Id="rId79" Target="slides/slide10.xml" Type="http://schemas.openxmlformats.org/officeDocument/2006/relationships/slide"/><Relationship Id="rId8" Target="fonts/font8.fntdata" Type="http://schemas.openxmlformats.org/officeDocument/2006/relationships/font"/><Relationship Id="rId80" Target="slides/slide11.xml" Type="http://schemas.openxmlformats.org/officeDocument/2006/relationships/slide"/><Relationship Id="rId81" Target="slides/slide12.xml" Type="http://schemas.openxmlformats.org/officeDocument/2006/relationships/slide"/><Relationship Id="rId82" Target="slides/slide13.xml" Type="http://schemas.openxmlformats.org/officeDocument/2006/relationships/slide"/><Relationship Id="rId83" Target="slides/slide14.xml" Type="http://schemas.openxmlformats.org/officeDocument/2006/relationships/slide"/><Relationship Id="rId84" Target="slides/slide15.xml" Type="http://schemas.openxmlformats.org/officeDocument/2006/relationships/slide"/><Relationship Id="rId85" Target="slides/slide16.xml" Type="http://schemas.openxmlformats.org/officeDocument/2006/relationships/slide"/><Relationship Id="rId86" Target="slides/slide17.xml" Type="http://schemas.openxmlformats.org/officeDocument/2006/relationships/slide"/><Relationship Id="rId9" Target="fonts/font9.fntdata" Type="http://schemas.openxmlformats.org/officeDocument/2006/relationships/font"/></Relationships>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3.svg>
</file>

<file path=ppt/media/image4.png>
</file>

<file path=ppt/media/image5.svg>
</file>

<file path=ppt/media/image6.png>
</file>

<file path=ppt/media/image7.jpe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8.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21.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jpeg" Type="http://schemas.openxmlformats.org/officeDocument/2006/relationships/image"/><Relationship Id="rId4" Target="../media/image13.jpeg" Type="http://schemas.openxmlformats.org/officeDocument/2006/relationships/image"/><Relationship Id="rId5"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4007849" y="1028700"/>
            <a:ext cx="10749819" cy="2100252"/>
            <a:chOff x="0" y="0"/>
            <a:chExt cx="2831228" cy="553153"/>
          </a:xfrm>
        </p:grpSpPr>
        <p:sp>
          <p:nvSpPr>
            <p:cNvPr name="Freeform 3" id="3"/>
            <p:cNvSpPr/>
            <p:nvPr/>
          </p:nvSpPr>
          <p:spPr>
            <a:xfrm flipH="false" flipV="false" rot="0">
              <a:off x="0" y="0"/>
              <a:ext cx="2831228" cy="553153"/>
            </a:xfrm>
            <a:custGeom>
              <a:avLst/>
              <a:gdLst/>
              <a:ahLst/>
              <a:cxnLst/>
              <a:rect r="r" b="b" t="t" l="l"/>
              <a:pathLst>
                <a:path h="553153" w="2831228">
                  <a:moveTo>
                    <a:pt x="0" y="0"/>
                  </a:moveTo>
                  <a:lnTo>
                    <a:pt x="2831228" y="0"/>
                  </a:lnTo>
                  <a:lnTo>
                    <a:pt x="2831228" y="553153"/>
                  </a:lnTo>
                  <a:lnTo>
                    <a:pt x="0" y="553153"/>
                  </a:lnTo>
                  <a:close/>
                </a:path>
              </a:pathLst>
            </a:custGeom>
            <a:solidFill>
              <a:srgbClr val="272B64"/>
            </a:solidFill>
          </p:spPr>
        </p:sp>
        <p:sp>
          <p:nvSpPr>
            <p:cNvPr name="TextBox 4" id="4"/>
            <p:cNvSpPr txBox="true"/>
            <p:nvPr/>
          </p:nvSpPr>
          <p:spPr>
            <a:xfrm>
              <a:off x="0" y="-47625"/>
              <a:ext cx="2831228" cy="600778"/>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327954" y="1877225"/>
            <a:ext cx="7334605" cy="5963051"/>
            <a:chOff x="0" y="0"/>
            <a:chExt cx="9779473" cy="7950734"/>
          </a:xfrm>
        </p:grpSpPr>
        <p:pic>
          <p:nvPicPr>
            <p:cNvPr name="Picture 6" id="6"/>
            <p:cNvPicPr>
              <a:picLocks noChangeAspect="true"/>
            </p:cNvPicPr>
            <p:nvPr/>
          </p:nvPicPr>
          <p:blipFill>
            <a:blip r:embed="rId2"/>
            <a:srcRect l="15457" t="0" r="15457" b="0"/>
            <a:stretch>
              <a:fillRect/>
            </a:stretch>
          </p:blipFill>
          <p:spPr>
            <a:xfrm flipH="false" flipV="false">
              <a:off x="0" y="0"/>
              <a:ext cx="9779473" cy="7950734"/>
            </a:xfrm>
            <a:prstGeom prst="rect">
              <a:avLst/>
            </a:prstGeom>
          </p:spPr>
        </p:pic>
      </p:grpSp>
      <p:grpSp>
        <p:nvGrpSpPr>
          <p:cNvPr name="Group 7" id="7"/>
          <p:cNvGrpSpPr/>
          <p:nvPr/>
        </p:nvGrpSpPr>
        <p:grpSpPr>
          <a:xfrm rot="0">
            <a:off x="10648598" y="9258300"/>
            <a:ext cx="10749819" cy="2100252"/>
            <a:chOff x="0" y="0"/>
            <a:chExt cx="2831228" cy="553153"/>
          </a:xfrm>
        </p:grpSpPr>
        <p:sp>
          <p:nvSpPr>
            <p:cNvPr name="Freeform 8" id="8"/>
            <p:cNvSpPr/>
            <p:nvPr/>
          </p:nvSpPr>
          <p:spPr>
            <a:xfrm flipH="false" flipV="false" rot="0">
              <a:off x="0" y="0"/>
              <a:ext cx="2831228" cy="553153"/>
            </a:xfrm>
            <a:custGeom>
              <a:avLst/>
              <a:gdLst/>
              <a:ahLst/>
              <a:cxnLst/>
              <a:rect r="r" b="b" t="t" l="l"/>
              <a:pathLst>
                <a:path h="553153" w="2831228">
                  <a:moveTo>
                    <a:pt x="0" y="0"/>
                  </a:moveTo>
                  <a:lnTo>
                    <a:pt x="2831228" y="0"/>
                  </a:lnTo>
                  <a:lnTo>
                    <a:pt x="2831228" y="553153"/>
                  </a:lnTo>
                  <a:lnTo>
                    <a:pt x="0" y="553153"/>
                  </a:lnTo>
                  <a:close/>
                </a:path>
              </a:pathLst>
            </a:custGeom>
            <a:solidFill>
              <a:srgbClr val="272B64"/>
            </a:solidFill>
          </p:spPr>
        </p:sp>
        <p:sp>
          <p:nvSpPr>
            <p:cNvPr name="TextBox 9" id="9"/>
            <p:cNvSpPr txBox="true"/>
            <p:nvPr/>
          </p:nvSpPr>
          <p:spPr>
            <a:xfrm>
              <a:off x="0" y="-47625"/>
              <a:ext cx="2831228" cy="600778"/>
            </a:xfrm>
            <a:prstGeom prst="rect">
              <a:avLst/>
            </a:prstGeom>
          </p:spPr>
          <p:txBody>
            <a:bodyPr anchor="ctr" rtlCol="false" tIns="50800" lIns="50800" bIns="50800" rIns="50800"/>
            <a:lstStyle/>
            <a:p>
              <a:pPr algn="ctr">
                <a:lnSpc>
                  <a:spcPts val="3139"/>
                </a:lnSpc>
              </a:pPr>
            </a:p>
          </p:txBody>
        </p:sp>
      </p:grpSp>
      <p:sp>
        <p:nvSpPr>
          <p:cNvPr name="Freeform 10" id="10"/>
          <p:cNvSpPr/>
          <p:nvPr/>
        </p:nvSpPr>
        <p:spPr>
          <a:xfrm flipH="false" flipV="false" rot="0">
            <a:off x="15477528" y="778025"/>
            <a:ext cx="2008504" cy="1099200"/>
          </a:xfrm>
          <a:custGeom>
            <a:avLst/>
            <a:gdLst/>
            <a:ahLst/>
            <a:cxnLst/>
            <a:rect r="r" b="b" t="t" l="l"/>
            <a:pathLst>
              <a:path h="1099200" w="2008504">
                <a:moveTo>
                  <a:pt x="0" y="0"/>
                </a:moveTo>
                <a:lnTo>
                  <a:pt x="2008504" y="0"/>
                </a:lnTo>
                <a:lnTo>
                  <a:pt x="2008504" y="1099200"/>
                </a:lnTo>
                <a:lnTo>
                  <a:pt x="0" y="10992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8779" y="9258300"/>
            <a:ext cx="2008504" cy="1099200"/>
          </a:xfrm>
          <a:custGeom>
            <a:avLst/>
            <a:gdLst/>
            <a:ahLst/>
            <a:cxnLst/>
            <a:rect r="r" b="b" t="t" l="l"/>
            <a:pathLst>
              <a:path h="1099200" w="2008504">
                <a:moveTo>
                  <a:pt x="0" y="0"/>
                </a:moveTo>
                <a:lnTo>
                  <a:pt x="2008504" y="0"/>
                </a:lnTo>
                <a:lnTo>
                  <a:pt x="2008504" y="1099200"/>
                </a:lnTo>
                <a:lnTo>
                  <a:pt x="0" y="10992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7837345" y="3998079"/>
            <a:ext cx="10188474" cy="2836926"/>
          </a:xfrm>
          <a:prstGeom prst="rect">
            <a:avLst/>
          </a:prstGeom>
        </p:spPr>
        <p:txBody>
          <a:bodyPr anchor="t" rtlCol="false" tIns="0" lIns="0" bIns="0" rIns="0">
            <a:spAutoFit/>
          </a:bodyPr>
          <a:lstStyle/>
          <a:p>
            <a:pPr algn="ctr">
              <a:lnSpc>
                <a:spcPts val="7497"/>
              </a:lnSpc>
            </a:pPr>
            <a:r>
              <a:rPr lang="en-US" sz="6300">
                <a:solidFill>
                  <a:srgbClr val="272B64"/>
                </a:solidFill>
                <a:latin typeface="Montserrat Bold"/>
              </a:rPr>
              <a:t>TỰ ĐỘNG HÓA TIẾP THỊ</a:t>
            </a:r>
          </a:p>
          <a:p>
            <a:pPr algn="ctr">
              <a:lnSpc>
                <a:spcPts val="7497"/>
              </a:lnSpc>
            </a:pPr>
            <a:r>
              <a:rPr lang="en-US" sz="6300">
                <a:solidFill>
                  <a:srgbClr val="272B64"/>
                </a:solidFill>
                <a:latin typeface="Montserrat Bold"/>
              </a:rPr>
              <a:t>(MA - MARKETING AUTOMATION)</a:t>
            </a:r>
          </a:p>
        </p:txBody>
      </p:sp>
      <p:sp>
        <p:nvSpPr>
          <p:cNvPr name="Freeform 13" id="13"/>
          <p:cNvSpPr/>
          <p:nvPr/>
        </p:nvSpPr>
        <p:spPr>
          <a:xfrm flipH="false" flipV="false" rot="0">
            <a:off x="1973901" y="8997595"/>
            <a:ext cx="906118" cy="1067163"/>
          </a:xfrm>
          <a:custGeom>
            <a:avLst/>
            <a:gdLst/>
            <a:ahLst/>
            <a:cxnLst/>
            <a:rect r="r" b="b" t="t" l="l"/>
            <a:pathLst>
              <a:path h="1067163" w="906118">
                <a:moveTo>
                  <a:pt x="0" y="0"/>
                </a:moveTo>
                <a:lnTo>
                  <a:pt x="906118" y="0"/>
                </a:lnTo>
                <a:lnTo>
                  <a:pt x="906118" y="1067162"/>
                </a:lnTo>
                <a:lnTo>
                  <a:pt x="0" y="106716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3241969" y="9227510"/>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1363919" y="-1533686"/>
            <a:ext cx="21015838" cy="2100252"/>
            <a:chOff x="0" y="0"/>
            <a:chExt cx="5535036" cy="553153"/>
          </a:xfrm>
        </p:grpSpPr>
        <p:sp>
          <p:nvSpPr>
            <p:cNvPr name="Freeform 3" id="3"/>
            <p:cNvSpPr/>
            <p:nvPr/>
          </p:nvSpPr>
          <p:spPr>
            <a:xfrm flipH="false" flipV="false" rot="0">
              <a:off x="0" y="0"/>
              <a:ext cx="5535036" cy="553153"/>
            </a:xfrm>
            <a:custGeom>
              <a:avLst/>
              <a:gdLst/>
              <a:ahLst/>
              <a:cxnLst/>
              <a:rect r="r" b="b" t="t" l="l"/>
              <a:pathLst>
                <a:path h="553153" w="5535036">
                  <a:moveTo>
                    <a:pt x="0" y="0"/>
                  </a:moveTo>
                  <a:lnTo>
                    <a:pt x="5535036" y="0"/>
                  </a:lnTo>
                  <a:lnTo>
                    <a:pt x="5535036" y="553153"/>
                  </a:lnTo>
                  <a:lnTo>
                    <a:pt x="0" y="553153"/>
                  </a:lnTo>
                  <a:close/>
                </a:path>
              </a:pathLst>
            </a:custGeom>
            <a:solidFill>
              <a:srgbClr val="272B64"/>
            </a:solidFill>
          </p:spPr>
        </p:sp>
        <p:sp>
          <p:nvSpPr>
            <p:cNvPr name="TextBox 4" id="4"/>
            <p:cNvSpPr txBox="true"/>
            <p:nvPr/>
          </p:nvSpPr>
          <p:spPr>
            <a:xfrm>
              <a:off x="0" y="-57150"/>
              <a:ext cx="5535036" cy="610303"/>
            </a:xfrm>
            <a:prstGeom prst="rect">
              <a:avLst/>
            </a:prstGeom>
          </p:spPr>
          <p:txBody>
            <a:bodyPr anchor="ctr" rtlCol="false" tIns="50800" lIns="50800" bIns="50800" rIns="50800"/>
            <a:lstStyle/>
            <a:p>
              <a:pPr algn="ctr">
                <a:lnSpc>
                  <a:spcPts val="3139"/>
                </a:lnSpc>
              </a:pPr>
            </a:p>
          </p:txBody>
        </p:sp>
      </p:grpSp>
      <p:sp>
        <p:nvSpPr>
          <p:cNvPr name="Freeform 5" id="5"/>
          <p:cNvSpPr/>
          <p:nvPr/>
        </p:nvSpPr>
        <p:spPr>
          <a:xfrm flipH="false" flipV="false" rot="0">
            <a:off x="0" y="2001026"/>
            <a:ext cx="5405521" cy="6707556"/>
          </a:xfrm>
          <a:custGeom>
            <a:avLst/>
            <a:gdLst/>
            <a:ahLst/>
            <a:cxnLst/>
            <a:rect r="r" b="b" t="t" l="l"/>
            <a:pathLst>
              <a:path h="6707556" w="5405521">
                <a:moveTo>
                  <a:pt x="0" y="0"/>
                </a:moveTo>
                <a:lnTo>
                  <a:pt x="5405521" y="0"/>
                </a:lnTo>
                <a:lnTo>
                  <a:pt x="5405521" y="6707556"/>
                </a:lnTo>
                <a:lnTo>
                  <a:pt x="0" y="6707556"/>
                </a:lnTo>
                <a:lnTo>
                  <a:pt x="0" y="0"/>
                </a:lnTo>
                <a:close/>
              </a:path>
            </a:pathLst>
          </a:custGeom>
          <a:blipFill>
            <a:blip r:embed="rId2"/>
            <a:stretch>
              <a:fillRect l="0" t="0" r="0" b="-668"/>
            </a:stretch>
          </a:blipFill>
        </p:spPr>
      </p:sp>
      <p:sp>
        <p:nvSpPr>
          <p:cNvPr name="Freeform 6" id="6"/>
          <p:cNvSpPr/>
          <p:nvPr/>
        </p:nvSpPr>
        <p:spPr>
          <a:xfrm flipH="false" flipV="false" rot="0">
            <a:off x="11378995" y="1986335"/>
            <a:ext cx="5451688" cy="6722247"/>
          </a:xfrm>
          <a:custGeom>
            <a:avLst/>
            <a:gdLst/>
            <a:ahLst/>
            <a:cxnLst/>
            <a:rect r="r" b="b" t="t" l="l"/>
            <a:pathLst>
              <a:path h="6722247" w="5451688">
                <a:moveTo>
                  <a:pt x="0" y="0"/>
                </a:moveTo>
                <a:lnTo>
                  <a:pt x="5451688" y="0"/>
                </a:lnTo>
                <a:lnTo>
                  <a:pt x="5451688" y="6722247"/>
                </a:lnTo>
                <a:lnTo>
                  <a:pt x="0" y="6722247"/>
                </a:lnTo>
                <a:lnTo>
                  <a:pt x="0" y="0"/>
                </a:lnTo>
                <a:close/>
              </a:path>
            </a:pathLst>
          </a:custGeom>
          <a:blipFill>
            <a:blip r:embed="rId3"/>
            <a:stretch>
              <a:fillRect l="0" t="0" r="0" b="0"/>
            </a:stretch>
          </a:blipFill>
        </p:spPr>
      </p:sp>
      <p:sp>
        <p:nvSpPr>
          <p:cNvPr name="Freeform 7" id="7"/>
          <p:cNvSpPr/>
          <p:nvPr/>
        </p:nvSpPr>
        <p:spPr>
          <a:xfrm flipH="false" flipV="false" rot="0">
            <a:off x="5405521" y="2001026"/>
            <a:ext cx="5677098" cy="6707556"/>
          </a:xfrm>
          <a:custGeom>
            <a:avLst/>
            <a:gdLst/>
            <a:ahLst/>
            <a:cxnLst/>
            <a:rect r="r" b="b" t="t" l="l"/>
            <a:pathLst>
              <a:path h="6707556" w="5677098">
                <a:moveTo>
                  <a:pt x="0" y="0"/>
                </a:moveTo>
                <a:lnTo>
                  <a:pt x="5677098" y="0"/>
                </a:lnTo>
                <a:lnTo>
                  <a:pt x="5677098" y="6707556"/>
                </a:lnTo>
                <a:lnTo>
                  <a:pt x="0" y="6707556"/>
                </a:lnTo>
                <a:lnTo>
                  <a:pt x="0" y="0"/>
                </a:lnTo>
                <a:close/>
              </a:path>
            </a:pathLst>
          </a:custGeom>
          <a:blipFill>
            <a:blip r:embed="rId4"/>
            <a:stretch>
              <a:fillRect l="-4801" t="0" r="-960" b="0"/>
            </a:stretch>
          </a:blipFill>
        </p:spPr>
      </p:sp>
      <p:sp>
        <p:nvSpPr>
          <p:cNvPr name="TextBox 8" id="8"/>
          <p:cNvSpPr txBox="true"/>
          <p:nvPr/>
        </p:nvSpPr>
        <p:spPr>
          <a:xfrm rot="0">
            <a:off x="540892" y="952903"/>
            <a:ext cx="14222096" cy="762000"/>
          </a:xfrm>
          <a:prstGeom prst="rect">
            <a:avLst/>
          </a:prstGeom>
        </p:spPr>
        <p:txBody>
          <a:bodyPr anchor="t" rtlCol="false" tIns="0" lIns="0" bIns="0" rIns="0">
            <a:spAutoFit/>
          </a:bodyPr>
          <a:lstStyle/>
          <a:p>
            <a:pPr>
              <a:lnSpc>
                <a:spcPts val="6299"/>
              </a:lnSpc>
              <a:spcBef>
                <a:spcPct val="0"/>
              </a:spcBef>
            </a:pPr>
            <a:r>
              <a:rPr lang="en-US" sz="4500">
                <a:solidFill>
                  <a:srgbClr val="272B64"/>
                </a:solidFill>
                <a:latin typeface="Montserrat Bold"/>
              </a:rPr>
              <a:t>Một số sự kiện của Grab</a:t>
            </a:r>
          </a:p>
        </p:txBody>
      </p:sp>
      <p:sp>
        <p:nvSpPr>
          <p:cNvPr name="TextBox 9" id="9"/>
          <p:cNvSpPr txBox="true"/>
          <p:nvPr/>
        </p:nvSpPr>
        <p:spPr>
          <a:xfrm rot="0">
            <a:off x="3194753" y="9182100"/>
            <a:ext cx="4203402" cy="762000"/>
          </a:xfrm>
          <a:prstGeom prst="rect">
            <a:avLst/>
          </a:prstGeom>
        </p:spPr>
        <p:txBody>
          <a:bodyPr anchor="t" rtlCol="false" tIns="0" lIns="0" bIns="0" rIns="0">
            <a:spAutoFit/>
          </a:bodyPr>
          <a:lstStyle/>
          <a:p>
            <a:pPr algn="ctr">
              <a:lnSpc>
                <a:spcPts val="6299"/>
              </a:lnSpc>
            </a:pPr>
            <a:r>
              <a:rPr lang="en-US" sz="4500">
                <a:solidFill>
                  <a:srgbClr val="272B64"/>
                </a:solidFill>
                <a:latin typeface="Montserrat"/>
              </a:rPr>
              <a:t>Chào hè rực rỡ</a:t>
            </a:r>
          </a:p>
        </p:txBody>
      </p:sp>
      <p:sp>
        <p:nvSpPr>
          <p:cNvPr name="TextBox 10" id="10"/>
          <p:cNvSpPr txBox="true"/>
          <p:nvPr/>
        </p:nvSpPr>
        <p:spPr>
          <a:xfrm rot="0">
            <a:off x="11459675" y="9182100"/>
            <a:ext cx="5371009" cy="762000"/>
          </a:xfrm>
          <a:prstGeom prst="rect">
            <a:avLst/>
          </a:prstGeom>
        </p:spPr>
        <p:txBody>
          <a:bodyPr anchor="t" rtlCol="false" tIns="0" lIns="0" bIns="0" rIns="0">
            <a:spAutoFit/>
          </a:bodyPr>
          <a:lstStyle/>
          <a:p>
            <a:pPr algn="ctr">
              <a:lnSpc>
                <a:spcPts val="6299"/>
              </a:lnSpc>
            </a:pPr>
            <a:r>
              <a:rPr lang="en-US" sz="4500">
                <a:solidFill>
                  <a:srgbClr val="272B64"/>
                </a:solidFill>
                <a:latin typeface="Montserrat"/>
              </a:rPr>
              <a:t>Gởi quà tết an tâm</a:t>
            </a:r>
          </a:p>
        </p:txBody>
      </p:sp>
      <p:sp>
        <p:nvSpPr>
          <p:cNvPr name="TextBox 11" id="11"/>
          <p:cNvSpPr txBox="true"/>
          <p:nvPr/>
        </p:nvSpPr>
        <p:spPr>
          <a:xfrm rot="0">
            <a:off x="16508239" y="962025"/>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576417" y="9258300"/>
            <a:ext cx="12125678" cy="1641956"/>
            <a:chOff x="0" y="0"/>
            <a:chExt cx="3193594" cy="432449"/>
          </a:xfrm>
        </p:grpSpPr>
        <p:sp>
          <p:nvSpPr>
            <p:cNvPr name="Freeform 3" id="3"/>
            <p:cNvSpPr/>
            <p:nvPr/>
          </p:nvSpPr>
          <p:spPr>
            <a:xfrm flipH="false" flipV="false" rot="0">
              <a:off x="0" y="0"/>
              <a:ext cx="3193594" cy="432449"/>
            </a:xfrm>
            <a:custGeom>
              <a:avLst/>
              <a:gdLst/>
              <a:ahLst/>
              <a:cxnLst/>
              <a:rect r="r" b="b" t="t" l="l"/>
              <a:pathLst>
                <a:path h="432449" w="3193594">
                  <a:moveTo>
                    <a:pt x="0" y="0"/>
                  </a:moveTo>
                  <a:lnTo>
                    <a:pt x="3193594" y="0"/>
                  </a:lnTo>
                  <a:lnTo>
                    <a:pt x="3193594" y="432449"/>
                  </a:lnTo>
                  <a:lnTo>
                    <a:pt x="0" y="432449"/>
                  </a:lnTo>
                  <a:close/>
                </a:path>
              </a:pathLst>
            </a:custGeom>
            <a:solidFill>
              <a:srgbClr val="272B64"/>
            </a:solidFill>
          </p:spPr>
        </p:sp>
        <p:sp>
          <p:nvSpPr>
            <p:cNvPr name="TextBox 4" id="4"/>
            <p:cNvSpPr txBox="true"/>
            <p:nvPr/>
          </p:nvSpPr>
          <p:spPr>
            <a:xfrm>
              <a:off x="0" y="-57150"/>
              <a:ext cx="3193594" cy="489599"/>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9697496" y="-892172"/>
            <a:ext cx="12125678" cy="1784344"/>
            <a:chOff x="0" y="0"/>
            <a:chExt cx="3193594" cy="469951"/>
          </a:xfrm>
        </p:grpSpPr>
        <p:sp>
          <p:nvSpPr>
            <p:cNvPr name="Freeform 6" id="6"/>
            <p:cNvSpPr/>
            <p:nvPr/>
          </p:nvSpPr>
          <p:spPr>
            <a:xfrm flipH="false" flipV="false" rot="0">
              <a:off x="0" y="0"/>
              <a:ext cx="3193594" cy="469951"/>
            </a:xfrm>
            <a:custGeom>
              <a:avLst/>
              <a:gdLst/>
              <a:ahLst/>
              <a:cxnLst/>
              <a:rect r="r" b="b" t="t" l="l"/>
              <a:pathLst>
                <a:path h="469951" w="3193594">
                  <a:moveTo>
                    <a:pt x="0" y="0"/>
                  </a:moveTo>
                  <a:lnTo>
                    <a:pt x="3193594" y="0"/>
                  </a:lnTo>
                  <a:lnTo>
                    <a:pt x="3193594" y="469951"/>
                  </a:lnTo>
                  <a:lnTo>
                    <a:pt x="0" y="469951"/>
                  </a:lnTo>
                  <a:close/>
                </a:path>
              </a:pathLst>
            </a:custGeom>
            <a:solidFill>
              <a:srgbClr val="272B64"/>
            </a:solidFill>
          </p:spPr>
        </p:sp>
        <p:sp>
          <p:nvSpPr>
            <p:cNvPr name="TextBox 7" id="7"/>
            <p:cNvSpPr txBox="true"/>
            <p:nvPr/>
          </p:nvSpPr>
          <p:spPr>
            <a:xfrm>
              <a:off x="0" y="-57150"/>
              <a:ext cx="3193594" cy="527101"/>
            </a:xfrm>
            <a:prstGeom prst="rect">
              <a:avLst/>
            </a:prstGeom>
          </p:spPr>
          <p:txBody>
            <a:bodyPr anchor="ctr" rtlCol="false" tIns="50800" lIns="50800" bIns="50800" rIns="50800"/>
            <a:lstStyle/>
            <a:p>
              <a:pPr algn="ctr">
                <a:lnSpc>
                  <a:spcPts val="3139"/>
                </a:lnSpc>
              </a:pPr>
            </a:p>
          </p:txBody>
        </p:sp>
      </p:grpSp>
      <p:sp>
        <p:nvSpPr>
          <p:cNvPr name="Freeform 8" id="8"/>
          <p:cNvSpPr/>
          <p:nvPr/>
        </p:nvSpPr>
        <p:spPr>
          <a:xfrm flipH="false" flipV="false" rot="0">
            <a:off x="15625714" y="9187800"/>
            <a:ext cx="2008504" cy="1099200"/>
          </a:xfrm>
          <a:custGeom>
            <a:avLst/>
            <a:gdLst/>
            <a:ahLst/>
            <a:cxnLst/>
            <a:rect r="r" b="b" t="t" l="l"/>
            <a:pathLst>
              <a:path h="1099200" w="2008504">
                <a:moveTo>
                  <a:pt x="0" y="0"/>
                </a:moveTo>
                <a:lnTo>
                  <a:pt x="2008505" y="0"/>
                </a:lnTo>
                <a:lnTo>
                  <a:pt x="2008505" y="1099200"/>
                </a:lnTo>
                <a:lnTo>
                  <a:pt x="0" y="1099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1877498" y="4427648"/>
            <a:ext cx="6410502" cy="3350004"/>
          </a:xfrm>
          <a:custGeom>
            <a:avLst/>
            <a:gdLst/>
            <a:ahLst/>
            <a:cxnLst/>
            <a:rect r="r" b="b" t="t" l="l"/>
            <a:pathLst>
              <a:path h="3350004" w="6410502">
                <a:moveTo>
                  <a:pt x="0" y="0"/>
                </a:moveTo>
                <a:lnTo>
                  <a:pt x="6410502" y="0"/>
                </a:lnTo>
                <a:lnTo>
                  <a:pt x="6410502" y="3350004"/>
                </a:lnTo>
                <a:lnTo>
                  <a:pt x="0" y="3350004"/>
                </a:lnTo>
                <a:lnTo>
                  <a:pt x="0" y="0"/>
                </a:lnTo>
                <a:close/>
              </a:path>
            </a:pathLst>
          </a:custGeom>
          <a:blipFill>
            <a:blip r:embed="rId4"/>
            <a:stretch>
              <a:fillRect l="0" t="0" r="0" b="0"/>
            </a:stretch>
          </a:blipFill>
        </p:spPr>
      </p:sp>
      <p:sp>
        <p:nvSpPr>
          <p:cNvPr name="TextBox 10" id="10"/>
          <p:cNvSpPr txBox="true"/>
          <p:nvPr/>
        </p:nvSpPr>
        <p:spPr>
          <a:xfrm rot="0">
            <a:off x="487365" y="4360973"/>
            <a:ext cx="10798488" cy="4194175"/>
          </a:xfrm>
          <a:prstGeom prst="rect">
            <a:avLst/>
          </a:prstGeom>
        </p:spPr>
        <p:txBody>
          <a:bodyPr anchor="t" rtlCol="false" tIns="0" lIns="0" bIns="0" rIns="0">
            <a:spAutoFit/>
          </a:bodyPr>
          <a:lstStyle/>
          <a:p>
            <a:pPr algn="just">
              <a:lnSpc>
                <a:spcPts val="5599"/>
              </a:lnSpc>
            </a:pPr>
            <a:r>
              <a:rPr lang="en-US" sz="3999">
                <a:solidFill>
                  <a:srgbClr val="272B64"/>
                </a:solidFill>
                <a:latin typeface="Montserrat"/>
              </a:rPr>
              <a:t>Keap là một nền tảng quản lý quan hệ khách hàng (CRM) và tiếp thị tự động dành cho doanh nghiệp, với mục tiêu giúp doanh nghiệp tạo và duy trì mối quan hệ tốt với khách hàng. </a:t>
            </a:r>
          </a:p>
          <a:p>
            <a:pPr algn="just">
              <a:lnSpc>
                <a:spcPts val="5599"/>
              </a:lnSpc>
            </a:pPr>
          </a:p>
        </p:txBody>
      </p:sp>
      <p:sp>
        <p:nvSpPr>
          <p:cNvPr name="TextBox 11" id="11"/>
          <p:cNvSpPr txBox="true"/>
          <p:nvPr/>
        </p:nvSpPr>
        <p:spPr>
          <a:xfrm rot="0">
            <a:off x="185170" y="1165571"/>
            <a:ext cx="16720076" cy="2094230"/>
          </a:xfrm>
          <a:prstGeom prst="rect">
            <a:avLst/>
          </a:prstGeom>
        </p:spPr>
        <p:txBody>
          <a:bodyPr anchor="t" rtlCol="false" tIns="0" lIns="0" bIns="0" rIns="0">
            <a:spAutoFit/>
          </a:bodyPr>
          <a:lstStyle/>
          <a:p>
            <a:pPr algn="ctr">
              <a:lnSpc>
                <a:spcPts val="8470"/>
              </a:lnSpc>
              <a:spcBef>
                <a:spcPct val="0"/>
              </a:spcBef>
            </a:pPr>
            <a:r>
              <a:rPr lang="en-US" sz="6050">
                <a:solidFill>
                  <a:srgbClr val="272B64"/>
                </a:solidFill>
                <a:latin typeface="Montserrat Bold"/>
              </a:rPr>
              <a:t>III. ỨNG DỤNG MA VÀO DOANH NGHIỆP - CÔNG CỤ KEAP</a:t>
            </a:r>
          </a:p>
        </p:txBody>
      </p:sp>
      <p:sp>
        <p:nvSpPr>
          <p:cNvPr name="TextBox 12" id="12"/>
          <p:cNvSpPr txBox="true"/>
          <p:nvPr/>
        </p:nvSpPr>
        <p:spPr>
          <a:xfrm rot="0">
            <a:off x="13710647" y="9413868"/>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
        <p:nvSpPr>
          <p:cNvPr name="TextBox 13" id="13"/>
          <p:cNvSpPr txBox="true"/>
          <p:nvPr/>
        </p:nvSpPr>
        <p:spPr>
          <a:xfrm rot="0">
            <a:off x="520626" y="3263304"/>
            <a:ext cx="9931592" cy="752595"/>
          </a:xfrm>
          <a:prstGeom prst="rect">
            <a:avLst/>
          </a:prstGeom>
        </p:spPr>
        <p:txBody>
          <a:bodyPr anchor="t" rtlCol="false" tIns="0" lIns="0" bIns="0" rIns="0">
            <a:spAutoFit/>
          </a:bodyPr>
          <a:lstStyle/>
          <a:p>
            <a:pPr>
              <a:lnSpc>
                <a:spcPts val="6293"/>
              </a:lnSpc>
              <a:spcBef>
                <a:spcPct val="0"/>
              </a:spcBef>
            </a:pPr>
            <a:r>
              <a:rPr lang="en-US" sz="4495">
                <a:solidFill>
                  <a:srgbClr val="272B64"/>
                </a:solidFill>
                <a:latin typeface="Montserrat Bold"/>
              </a:rPr>
              <a:t>1. Keap là gì?</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576417" y="9737400"/>
            <a:ext cx="12125678" cy="1162856"/>
            <a:chOff x="0" y="0"/>
            <a:chExt cx="3193594" cy="306267"/>
          </a:xfrm>
        </p:grpSpPr>
        <p:sp>
          <p:nvSpPr>
            <p:cNvPr name="Freeform 3" id="3"/>
            <p:cNvSpPr/>
            <p:nvPr/>
          </p:nvSpPr>
          <p:spPr>
            <a:xfrm flipH="false" flipV="false" rot="0">
              <a:off x="0" y="0"/>
              <a:ext cx="3193594" cy="306267"/>
            </a:xfrm>
            <a:custGeom>
              <a:avLst/>
              <a:gdLst/>
              <a:ahLst/>
              <a:cxnLst/>
              <a:rect r="r" b="b" t="t" l="l"/>
              <a:pathLst>
                <a:path h="306267" w="3193594">
                  <a:moveTo>
                    <a:pt x="0" y="0"/>
                  </a:moveTo>
                  <a:lnTo>
                    <a:pt x="3193594" y="0"/>
                  </a:lnTo>
                  <a:lnTo>
                    <a:pt x="3193594" y="306267"/>
                  </a:lnTo>
                  <a:lnTo>
                    <a:pt x="0" y="306267"/>
                  </a:lnTo>
                  <a:close/>
                </a:path>
              </a:pathLst>
            </a:custGeom>
            <a:solidFill>
              <a:srgbClr val="272B64"/>
            </a:solidFill>
          </p:spPr>
        </p:sp>
        <p:sp>
          <p:nvSpPr>
            <p:cNvPr name="TextBox 4" id="4"/>
            <p:cNvSpPr txBox="true"/>
            <p:nvPr/>
          </p:nvSpPr>
          <p:spPr>
            <a:xfrm>
              <a:off x="0" y="-57150"/>
              <a:ext cx="3193594" cy="363417"/>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9697496" y="-892172"/>
            <a:ext cx="12125678" cy="1546950"/>
            <a:chOff x="0" y="0"/>
            <a:chExt cx="3193594" cy="407427"/>
          </a:xfrm>
        </p:grpSpPr>
        <p:sp>
          <p:nvSpPr>
            <p:cNvPr name="Freeform 6" id="6"/>
            <p:cNvSpPr/>
            <p:nvPr/>
          </p:nvSpPr>
          <p:spPr>
            <a:xfrm flipH="false" flipV="false" rot="0">
              <a:off x="0" y="0"/>
              <a:ext cx="3193594" cy="407427"/>
            </a:xfrm>
            <a:custGeom>
              <a:avLst/>
              <a:gdLst/>
              <a:ahLst/>
              <a:cxnLst/>
              <a:rect r="r" b="b" t="t" l="l"/>
              <a:pathLst>
                <a:path h="407427" w="3193594">
                  <a:moveTo>
                    <a:pt x="0" y="0"/>
                  </a:moveTo>
                  <a:lnTo>
                    <a:pt x="3193594" y="0"/>
                  </a:lnTo>
                  <a:lnTo>
                    <a:pt x="3193594" y="407427"/>
                  </a:lnTo>
                  <a:lnTo>
                    <a:pt x="0" y="407427"/>
                  </a:lnTo>
                  <a:close/>
                </a:path>
              </a:pathLst>
            </a:custGeom>
            <a:solidFill>
              <a:srgbClr val="272B64"/>
            </a:solidFill>
          </p:spPr>
        </p:sp>
        <p:sp>
          <p:nvSpPr>
            <p:cNvPr name="TextBox 7" id="7"/>
            <p:cNvSpPr txBox="true"/>
            <p:nvPr/>
          </p:nvSpPr>
          <p:spPr>
            <a:xfrm>
              <a:off x="0" y="-57150"/>
              <a:ext cx="3193594" cy="464577"/>
            </a:xfrm>
            <a:prstGeom prst="rect">
              <a:avLst/>
            </a:prstGeom>
          </p:spPr>
          <p:txBody>
            <a:bodyPr anchor="ctr" rtlCol="false" tIns="50800" lIns="50800" bIns="50800" rIns="50800"/>
            <a:lstStyle/>
            <a:p>
              <a:pPr algn="ctr">
                <a:lnSpc>
                  <a:spcPts val="3139"/>
                </a:lnSpc>
              </a:pPr>
            </a:p>
          </p:txBody>
        </p:sp>
      </p:grpSp>
      <p:sp>
        <p:nvSpPr>
          <p:cNvPr name="Freeform 8" id="8"/>
          <p:cNvSpPr/>
          <p:nvPr/>
        </p:nvSpPr>
        <p:spPr>
          <a:xfrm flipH="false" flipV="false" rot="0">
            <a:off x="10980236" y="5278730"/>
            <a:ext cx="6583680" cy="4323440"/>
          </a:xfrm>
          <a:custGeom>
            <a:avLst/>
            <a:gdLst/>
            <a:ahLst/>
            <a:cxnLst/>
            <a:rect r="r" b="b" t="t" l="l"/>
            <a:pathLst>
              <a:path h="4323440" w="6583680">
                <a:moveTo>
                  <a:pt x="0" y="0"/>
                </a:moveTo>
                <a:lnTo>
                  <a:pt x="6583680" y="0"/>
                </a:lnTo>
                <a:lnTo>
                  <a:pt x="6583680" y="4323440"/>
                </a:lnTo>
                <a:lnTo>
                  <a:pt x="0" y="4323440"/>
                </a:lnTo>
                <a:lnTo>
                  <a:pt x="0" y="0"/>
                </a:lnTo>
                <a:close/>
              </a:path>
            </a:pathLst>
          </a:custGeom>
          <a:blipFill>
            <a:blip r:embed="rId2"/>
            <a:stretch>
              <a:fillRect l="0" t="-16592" r="0" b="-13126"/>
            </a:stretch>
          </a:blipFill>
        </p:spPr>
      </p:sp>
      <p:sp>
        <p:nvSpPr>
          <p:cNvPr name="Freeform 9" id="9"/>
          <p:cNvSpPr/>
          <p:nvPr/>
        </p:nvSpPr>
        <p:spPr>
          <a:xfrm flipH="false" flipV="false" rot="0">
            <a:off x="10980236" y="1028700"/>
            <a:ext cx="6583680" cy="4114800"/>
          </a:xfrm>
          <a:custGeom>
            <a:avLst/>
            <a:gdLst/>
            <a:ahLst/>
            <a:cxnLst/>
            <a:rect r="r" b="b" t="t" l="l"/>
            <a:pathLst>
              <a:path h="4114800" w="6583680">
                <a:moveTo>
                  <a:pt x="0" y="0"/>
                </a:moveTo>
                <a:lnTo>
                  <a:pt x="6583680" y="0"/>
                </a:lnTo>
                <a:lnTo>
                  <a:pt x="6583680" y="4114800"/>
                </a:lnTo>
                <a:lnTo>
                  <a:pt x="0" y="4114800"/>
                </a:lnTo>
                <a:lnTo>
                  <a:pt x="0" y="0"/>
                </a:lnTo>
                <a:close/>
              </a:path>
            </a:pathLst>
          </a:custGeom>
          <a:blipFill>
            <a:blip r:embed="rId3"/>
            <a:stretch>
              <a:fillRect l="0" t="0" r="0" b="0"/>
            </a:stretch>
          </a:blipFill>
        </p:spPr>
      </p:sp>
      <p:sp>
        <p:nvSpPr>
          <p:cNvPr name="TextBox 10" id="10"/>
          <p:cNvSpPr txBox="true"/>
          <p:nvPr/>
        </p:nvSpPr>
        <p:spPr>
          <a:xfrm rot="0">
            <a:off x="-5278382" y="1933354"/>
            <a:ext cx="15969867" cy="762000"/>
          </a:xfrm>
          <a:prstGeom prst="rect">
            <a:avLst/>
          </a:prstGeom>
        </p:spPr>
        <p:txBody>
          <a:bodyPr anchor="t" rtlCol="false" tIns="0" lIns="0" bIns="0" rIns="0">
            <a:spAutoFit/>
          </a:bodyPr>
          <a:lstStyle/>
          <a:p>
            <a:pPr algn="ctr">
              <a:lnSpc>
                <a:spcPts val="6299"/>
              </a:lnSpc>
            </a:pPr>
            <a:r>
              <a:rPr lang="en-US" sz="4500">
                <a:solidFill>
                  <a:srgbClr val="272B64"/>
                </a:solidFill>
                <a:latin typeface="Montserrat Bold"/>
              </a:rPr>
              <a:t>2. Đặc điểm</a:t>
            </a:r>
          </a:p>
        </p:txBody>
      </p:sp>
      <p:sp>
        <p:nvSpPr>
          <p:cNvPr name="TextBox 11" id="11"/>
          <p:cNvSpPr txBox="true"/>
          <p:nvPr/>
        </p:nvSpPr>
        <p:spPr>
          <a:xfrm rot="0">
            <a:off x="16508239" y="9535495"/>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
        <p:nvSpPr>
          <p:cNvPr name="TextBox 12" id="12"/>
          <p:cNvSpPr txBox="true"/>
          <p:nvPr/>
        </p:nvSpPr>
        <p:spPr>
          <a:xfrm rot="0">
            <a:off x="87178" y="3508349"/>
            <a:ext cx="10798488" cy="4970215"/>
          </a:xfrm>
          <a:prstGeom prst="rect">
            <a:avLst/>
          </a:prstGeom>
        </p:spPr>
        <p:txBody>
          <a:bodyPr anchor="t" rtlCol="false" tIns="0" lIns="0" bIns="0" rIns="0">
            <a:spAutoFit/>
          </a:bodyPr>
          <a:lstStyle/>
          <a:p>
            <a:pPr algn="just" marL="863599" indent="-431800" lvl="1">
              <a:lnSpc>
                <a:spcPts val="5599"/>
              </a:lnSpc>
              <a:buFont typeface="Arial"/>
              <a:buChar char="•"/>
            </a:pPr>
            <a:r>
              <a:rPr lang="en-US" sz="3999">
                <a:solidFill>
                  <a:srgbClr val="272B64"/>
                </a:solidFill>
                <a:latin typeface="Montserrat"/>
              </a:rPr>
              <a:t>Tích hợp quản lý CRM và tiếp thị</a:t>
            </a:r>
          </a:p>
          <a:p>
            <a:pPr algn="just" marL="863599" indent="-431800" lvl="1">
              <a:lnSpc>
                <a:spcPts val="5599"/>
              </a:lnSpc>
              <a:buFont typeface="Arial"/>
              <a:buChar char="•"/>
            </a:pPr>
            <a:r>
              <a:rPr lang="en-US" sz="3999">
                <a:solidFill>
                  <a:srgbClr val="272B64"/>
                </a:solidFill>
                <a:latin typeface="Montserrat"/>
              </a:rPr>
              <a:t>Quản lý dự án và lịch</a:t>
            </a:r>
          </a:p>
          <a:p>
            <a:pPr algn="just" marL="863599" indent="-431800" lvl="1">
              <a:lnSpc>
                <a:spcPts val="5599"/>
              </a:lnSpc>
              <a:buFont typeface="Arial"/>
              <a:buChar char="•"/>
            </a:pPr>
            <a:r>
              <a:rPr lang="en-US" sz="3999">
                <a:solidFill>
                  <a:srgbClr val="272B64"/>
                </a:solidFill>
                <a:latin typeface="Montserrat"/>
              </a:rPr>
              <a:t>Tích hợp email và tiếp thị tự động</a:t>
            </a:r>
          </a:p>
          <a:p>
            <a:pPr algn="just" marL="863599" indent="-431800" lvl="1">
              <a:lnSpc>
                <a:spcPts val="5599"/>
              </a:lnSpc>
              <a:buFont typeface="Arial"/>
              <a:buChar char="•"/>
            </a:pPr>
            <a:r>
              <a:rPr lang="en-US" sz="3999">
                <a:solidFill>
                  <a:srgbClr val="272B64"/>
                </a:solidFill>
                <a:latin typeface="Montserrat"/>
              </a:rPr>
              <a:t>Quản lý bán hàng và hỗ trợ khách hàng</a:t>
            </a:r>
          </a:p>
          <a:p>
            <a:pPr algn="just" marL="863599" indent="-431800" lvl="1">
              <a:lnSpc>
                <a:spcPts val="5599"/>
              </a:lnSpc>
              <a:buFont typeface="Arial"/>
              <a:buChar char="•"/>
            </a:pPr>
            <a:r>
              <a:rPr lang="en-US" sz="3999">
                <a:solidFill>
                  <a:srgbClr val="272B64"/>
                </a:solidFill>
                <a:latin typeface="Montserrat"/>
              </a:rPr>
              <a:t>Báo cáo và phân tích</a:t>
            </a:r>
          </a:p>
          <a:p>
            <a:pPr algn="just">
              <a:lnSpc>
                <a:spcPts val="6152"/>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5400000">
            <a:off x="15351707" y="8109919"/>
            <a:ext cx="6830823" cy="2296761"/>
            <a:chOff x="0" y="0"/>
            <a:chExt cx="1799065" cy="604908"/>
          </a:xfrm>
        </p:grpSpPr>
        <p:sp>
          <p:nvSpPr>
            <p:cNvPr name="Freeform 3" id="3"/>
            <p:cNvSpPr/>
            <p:nvPr/>
          </p:nvSpPr>
          <p:spPr>
            <a:xfrm flipH="false" flipV="false" rot="0">
              <a:off x="0" y="0"/>
              <a:ext cx="1799065" cy="604908"/>
            </a:xfrm>
            <a:custGeom>
              <a:avLst/>
              <a:gdLst/>
              <a:ahLst/>
              <a:cxnLst/>
              <a:rect r="r" b="b" t="t" l="l"/>
              <a:pathLst>
                <a:path h="604908" w="1799065">
                  <a:moveTo>
                    <a:pt x="0" y="0"/>
                  </a:moveTo>
                  <a:lnTo>
                    <a:pt x="1799065" y="0"/>
                  </a:lnTo>
                  <a:lnTo>
                    <a:pt x="1799065" y="604908"/>
                  </a:lnTo>
                  <a:lnTo>
                    <a:pt x="0" y="604908"/>
                  </a:lnTo>
                  <a:close/>
                </a:path>
              </a:pathLst>
            </a:custGeom>
            <a:solidFill>
              <a:srgbClr val="272B64"/>
            </a:solidFill>
          </p:spPr>
        </p:sp>
        <p:sp>
          <p:nvSpPr>
            <p:cNvPr name="TextBox 4" id="4"/>
            <p:cNvSpPr txBox="true"/>
            <p:nvPr/>
          </p:nvSpPr>
          <p:spPr>
            <a:xfrm>
              <a:off x="0" y="-57150"/>
              <a:ext cx="1799065" cy="662058"/>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2319007" y="-1071552"/>
            <a:ext cx="22497532" cy="2100252"/>
            <a:chOff x="0" y="0"/>
            <a:chExt cx="5925276" cy="553153"/>
          </a:xfrm>
        </p:grpSpPr>
        <p:sp>
          <p:nvSpPr>
            <p:cNvPr name="Freeform 6" id="6"/>
            <p:cNvSpPr/>
            <p:nvPr/>
          </p:nvSpPr>
          <p:spPr>
            <a:xfrm flipH="false" flipV="false" rot="0">
              <a:off x="0" y="0"/>
              <a:ext cx="5925276" cy="553153"/>
            </a:xfrm>
            <a:custGeom>
              <a:avLst/>
              <a:gdLst/>
              <a:ahLst/>
              <a:cxnLst/>
              <a:rect r="r" b="b" t="t" l="l"/>
              <a:pathLst>
                <a:path h="553153" w="5925276">
                  <a:moveTo>
                    <a:pt x="0" y="0"/>
                  </a:moveTo>
                  <a:lnTo>
                    <a:pt x="5925276" y="0"/>
                  </a:lnTo>
                  <a:lnTo>
                    <a:pt x="5925276" y="553153"/>
                  </a:lnTo>
                  <a:lnTo>
                    <a:pt x="0" y="553153"/>
                  </a:lnTo>
                  <a:close/>
                </a:path>
              </a:pathLst>
            </a:custGeom>
            <a:solidFill>
              <a:srgbClr val="272B64"/>
            </a:solidFill>
          </p:spPr>
        </p:sp>
        <p:sp>
          <p:nvSpPr>
            <p:cNvPr name="TextBox 7" id="7"/>
            <p:cNvSpPr txBox="true"/>
            <p:nvPr/>
          </p:nvSpPr>
          <p:spPr>
            <a:xfrm>
              <a:off x="0" y="-57150"/>
              <a:ext cx="5925276" cy="610303"/>
            </a:xfrm>
            <a:prstGeom prst="rect">
              <a:avLst/>
            </a:prstGeom>
          </p:spPr>
          <p:txBody>
            <a:bodyPr anchor="ctr" rtlCol="false" tIns="50800" lIns="50800" bIns="50800" rIns="50800"/>
            <a:lstStyle/>
            <a:p>
              <a:pPr algn="ctr">
                <a:lnSpc>
                  <a:spcPts val="3139"/>
                </a:lnSpc>
              </a:pPr>
            </a:p>
          </p:txBody>
        </p:sp>
      </p:grpSp>
      <p:sp>
        <p:nvSpPr>
          <p:cNvPr name="TextBox 8" id="8"/>
          <p:cNvSpPr txBox="true"/>
          <p:nvPr/>
        </p:nvSpPr>
        <p:spPr>
          <a:xfrm rot="0">
            <a:off x="857113" y="2775493"/>
            <a:ext cx="16145292" cy="5711825"/>
          </a:xfrm>
          <a:prstGeom prst="rect">
            <a:avLst/>
          </a:prstGeom>
        </p:spPr>
        <p:txBody>
          <a:bodyPr anchor="t" rtlCol="false" tIns="0" lIns="0" bIns="0" rIns="0">
            <a:spAutoFit/>
          </a:bodyPr>
          <a:lstStyle/>
          <a:p>
            <a:pPr algn="just">
              <a:lnSpc>
                <a:spcPts val="6300"/>
              </a:lnSpc>
            </a:pPr>
            <a:r>
              <a:rPr lang="en-US" sz="4500">
                <a:solidFill>
                  <a:srgbClr val="272B64"/>
                </a:solidFill>
                <a:latin typeface="Montserrat Bold"/>
              </a:rPr>
              <a:t>3. Chi phí các gói dịch vụ:</a:t>
            </a:r>
          </a:p>
          <a:p>
            <a:pPr marL="863599" indent="-431800" lvl="1">
              <a:lnSpc>
                <a:spcPts val="5599"/>
              </a:lnSpc>
              <a:buFont typeface="Arial"/>
              <a:buChar char="•"/>
            </a:pPr>
            <a:r>
              <a:rPr lang="en-US" sz="3999">
                <a:solidFill>
                  <a:srgbClr val="272B64"/>
                </a:solidFill>
                <a:latin typeface="Montserrat"/>
              </a:rPr>
              <a:t>Keap Lite: Gói này có giá khoảng 79 USD/tháng và bao gồm quản lý liên hệ, email marketing, và tích hợp.</a:t>
            </a:r>
          </a:p>
          <a:p>
            <a:pPr marL="863599" indent="-431800" lvl="1">
              <a:lnSpc>
                <a:spcPts val="5599"/>
              </a:lnSpc>
              <a:buFont typeface="Arial"/>
              <a:buChar char="•"/>
            </a:pPr>
            <a:r>
              <a:rPr lang="en-US" sz="3999">
                <a:solidFill>
                  <a:srgbClr val="272B64"/>
                </a:solidFill>
                <a:latin typeface="Montserrat"/>
              </a:rPr>
              <a:t>Keap Pro: Với giá khoảng 149 USD/tháng, gói này bao gồm tất cả tính năng của Keap Lite và nhiều tính năng mạnh mẽ khác.</a:t>
            </a:r>
          </a:p>
          <a:p>
            <a:pPr marL="863599" indent="-431800" lvl="1">
              <a:lnSpc>
                <a:spcPts val="5599"/>
              </a:lnSpc>
              <a:buFont typeface="Arial"/>
              <a:buChar char="•"/>
            </a:pPr>
            <a:r>
              <a:rPr lang="en-US" sz="3999">
                <a:solidFill>
                  <a:srgbClr val="272B64"/>
                </a:solidFill>
                <a:latin typeface="Montserrat"/>
              </a:rPr>
              <a:t>Infusionsoft by Keap: Gói mở rộng với giá từ 199 USD/tháng, cung cấp toàn bộ các tính năng của Keap Pro</a:t>
            </a:r>
          </a:p>
        </p:txBody>
      </p:sp>
      <p:sp>
        <p:nvSpPr>
          <p:cNvPr name="Freeform 9" id="9"/>
          <p:cNvSpPr/>
          <p:nvPr/>
        </p:nvSpPr>
        <p:spPr>
          <a:xfrm flipH="false" flipV="false" rot="0">
            <a:off x="-147139" y="9543677"/>
            <a:ext cx="2008504" cy="1099200"/>
          </a:xfrm>
          <a:custGeom>
            <a:avLst/>
            <a:gdLst/>
            <a:ahLst/>
            <a:cxnLst/>
            <a:rect r="r" b="b" t="t" l="l"/>
            <a:pathLst>
              <a:path h="1099200" w="2008504">
                <a:moveTo>
                  <a:pt x="0" y="0"/>
                </a:moveTo>
                <a:lnTo>
                  <a:pt x="2008504" y="0"/>
                </a:lnTo>
                <a:lnTo>
                  <a:pt x="2008504" y="1099200"/>
                </a:lnTo>
                <a:lnTo>
                  <a:pt x="0" y="1099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5498100" y="1028700"/>
            <a:ext cx="2789900" cy="2789900"/>
          </a:xfrm>
          <a:custGeom>
            <a:avLst/>
            <a:gdLst/>
            <a:ahLst/>
            <a:cxnLst/>
            <a:rect r="r" b="b" t="t" l="l"/>
            <a:pathLst>
              <a:path h="2789900" w="2789900">
                <a:moveTo>
                  <a:pt x="0" y="0"/>
                </a:moveTo>
                <a:lnTo>
                  <a:pt x="2789900" y="0"/>
                </a:lnTo>
                <a:lnTo>
                  <a:pt x="2789900" y="2789900"/>
                </a:lnTo>
                <a:lnTo>
                  <a:pt x="0" y="2789900"/>
                </a:lnTo>
                <a:lnTo>
                  <a:pt x="0" y="0"/>
                </a:lnTo>
                <a:close/>
              </a:path>
            </a:pathLst>
          </a:custGeom>
          <a:blipFill>
            <a:blip r:embed="rId4"/>
            <a:stretch>
              <a:fillRect l="0" t="0" r="0" b="0"/>
            </a:stretch>
          </a:blipFill>
        </p:spPr>
      </p:sp>
      <p:sp>
        <p:nvSpPr>
          <p:cNvPr name="TextBox 11" id="11"/>
          <p:cNvSpPr txBox="true"/>
          <p:nvPr/>
        </p:nvSpPr>
        <p:spPr>
          <a:xfrm rot="0">
            <a:off x="106052" y="1290679"/>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8931016" y="9258300"/>
            <a:ext cx="11005197" cy="9496672"/>
            <a:chOff x="0" y="0"/>
            <a:chExt cx="2898488" cy="2501181"/>
          </a:xfrm>
        </p:grpSpPr>
        <p:sp>
          <p:nvSpPr>
            <p:cNvPr name="Freeform 3" id="3"/>
            <p:cNvSpPr/>
            <p:nvPr/>
          </p:nvSpPr>
          <p:spPr>
            <a:xfrm flipH="false" flipV="false" rot="0">
              <a:off x="0" y="0"/>
              <a:ext cx="2898488" cy="2501181"/>
            </a:xfrm>
            <a:custGeom>
              <a:avLst/>
              <a:gdLst/>
              <a:ahLst/>
              <a:cxnLst/>
              <a:rect r="r" b="b" t="t" l="l"/>
              <a:pathLst>
                <a:path h="2501181" w="2898488">
                  <a:moveTo>
                    <a:pt x="0" y="0"/>
                  </a:moveTo>
                  <a:lnTo>
                    <a:pt x="2898488" y="0"/>
                  </a:lnTo>
                  <a:lnTo>
                    <a:pt x="2898488" y="2501181"/>
                  </a:lnTo>
                  <a:lnTo>
                    <a:pt x="0" y="2501181"/>
                  </a:lnTo>
                  <a:close/>
                </a:path>
              </a:pathLst>
            </a:custGeom>
            <a:solidFill>
              <a:srgbClr val="272B64"/>
            </a:solidFill>
          </p:spPr>
        </p:sp>
        <p:sp>
          <p:nvSpPr>
            <p:cNvPr name="TextBox 4" id="4"/>
            <p:cNvSpPr txBox="true"/>
            <p:nvPr/>
          </p:nvSpPr>
          <p:spPr>
            <a:xfrm>
              <a:off x="0" y="-57150"/>
              <a:ext cx="2898488" cy="2558331"/>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11037025" y="-1050126"/>
            <a:ext cx="10749819" cy="2100252"/>
            <a:chOff x="0" y="0"/>
            <a:chExt cx="2831228" cy="553153"/>
          </a:xfrm>
        </p:grpSpPr>
        <p:sp>
          <p:nvSpPr>
            <p:cNvPr name="Freeform 6" id="6"/>
            <p:cNvSpPr/>
            <p:nvPr/>
          </p:nvSpPr>
          <p:spPr>
            <a:xfrm flipH="false" flipV="false" rot="0">
              <a:off x="0" y="0"/>
              <a:ext cx="2831228" cy="553153"/>
            </a:xfrm>
            <a:custGeom>
              <a:avLst/>
              <a:gdLst/>
              <a:ahLst/>
              <a:cxnLst/>
              <a:rect r="r" b="b" t="t" l="l"/>
              <a:pathLst>
                <a:path h="553153" w="2831228">
                  <a:moveTo>
                    <a:pt x="0" y="0"/>
                  </a:moveTo>
                  <a:lnTo>
                    <a:pt x="2831228" y="0"/>
                  </a:lnTo>
                  <a:lnTo>
                    <a:pt x="2831228" y="553153"/>
                  </a:lnTo>
                  <a:lnTo>
                    <a:pt x="0" y="553153"/>
                  </a:lnTo>
                  <a:close/>
                </a:path>
              </a:pathLst>
            </a:custGeom>
            <a:solidFill>
              <a:srgbClr val="272B64"/>
            </a:solidFill>
          </p:spPr>
        </p:sp>
        <p:sp>
          <p:nvSpPr>
            <p:cNvPr name="TextBox 7" id="7"/>
            <p:cNvSpPr txBox="true"/>
            <p:nvPr/>
          </p:nvSpPr>
          <p:spPr>
            <a:xfrm>
              <a:off x="0" y="-57150"/>
              <a:ext cx="2831228" cy="610303"/>
            </a:xfrm>
            <a:prstGeom prst="rect">
              <a:avLst/>
            </a:prstGeom>
          </p:spPr>
          <p:txBody>
            <a:bodyPr anchor="ctr" rtlCol="false" tIns="50800" lIns="50800" bIns="50800" rIns="50800"/>
            <a:lstStyle/>
            <a:p>
              <a:pPr algn="ctr">
                <a:lnSpc>
                  <a:spcPts val="3139"/>
                </a:lnSpc>
              </a:pPr>
            </a:p>
          </p:txBody>
        </p:sp>
      </p:grpSp>
      <p:sp>
        <p:nvSpPr>
          <p:cNvPr name="Freeform 8" id="8"/>
          <p:cNvSpPr/>
          <p:nvPr/>
        </p:nvSpPr>
        <p:spPr>
          <a:xfrm flipH="false" flipV="false" rot="0">
            <a:off x="9144000" y="3316578"/>
            <a:ext cx="8623309" cy="4641804"/>
          </a:xfrm>
          <a:custGeom>
            <a:avLst/>
            <a:gdLst/>
            <a:ahLst/>
            <a:cxnLst/>
            <a:rect r="r" b="b" t="t" l="l"/>
            <a:pathLst>
              <a:path h="4641804" w="8623309">
                <a:moveTo>
                  <a:pt x="0" y="0"/>
                </a:moveTo>
                <a:lnTo>
                  <a:pt x="8623309" y="0"/>
                </a:lnTo>
                <a:lnTo>
                  <a:pt x="8623309" y="4641804"/>
                </a:lnTo>
                <a:lnTo>
                  <a:pt x="0" y="4641804"/>
                </a:lnTo>
                <a:lnTo>
                  <a:pt x="0" y="0"/>
                </a:lnTo>
                <a:close/>
              </a:path>
            </a:pathLst>
          </a:custGeom>
          <a:blipFill>
            <a:blip r:embed="rId2"/>
            <a:stretch>
              <a:fillRect l="0" t="0" r="0" b="0"/>
            </a:stretch>
          </a:blipFill>
        </p:spPr>
      </p:sp>
      <p:sp>
        <p:nvSpPr>
          <p:cNvPr name="TextBox 9" id="9"/>
          <p:cNvSpPr txBox="true"/>
          <p:nvPr/>
        </p:nvSpPr>
        <p:spPr>
          <a:xfrm rot="0">
            <a:off x="303983" y="2573791"/>
            <a:ext cx="10274041" cy="5675065"/>
          </a:xfrm>
          <a:prstGeom prst="rect">
            <a:avLst/>
          </a:prstGeom>
        </p:spPr>
        <p:txBody>
          <a:bodyPr anchor="t" rtlCol="false" tIns="0" lIns="0" bIns="0" rIns="0">
            <a:spAutoFit/>
          </a:bodyPr>
          <a:lstStyle/>
          <a:p>
            <a:pPr marL="863599" indent="-431800" lvl="1">
              <a:lnSpc>
                <a:spcPts val="5599"/>
              </a:lnSpc>
              <a:buFont typeface="Arial"/>
              <a:buChar char="•"/>
            </a:pPr>
            <a:r>
              <a:rPr lang="en-US" sz="3999">
                <a:solidFill>
                  <a:srgbClr val="272B64"/>
                </a:solidFill>
                <a:latin typeface="Montserrat"/>
              </a:rPr>
              <a:t>Quản lý thông tin khách hàng</a:t>
            </a:r>
          </a:p>
          <a:p>
            <a:pPr marL="863599" indent="-431800" lvl="1">
              <a:lnSpc>
                <a:spcPts val="5599"/>
              </a:lnSpc>
              <a:buFont typeface="Arial"/>
              <a:buChar char="•"/>
            </a:pPr>
            <a:r>
              <a:rPr lang="en-US" sz="3999">
                <a:solidFill>
                  <a:srgbClr val="272B64"/>
                </a:solidFill>
                <a:latin typeface="Montserrat"/>
              </a:rPr>
              <a:t>Email Marketing và Tiếp thị tự động</a:t>
            </a:r>
          </a:p>
          <a:p>
            <a:pPr marL="863599" indent="-431800" lvl="1">
              <a:lnSpc>
                <a:spcPts val="5599"/>
              </a:lnSpc>
              <a:buFont typeface="Arial"/>
              <a:buChar char="•"/>
            </a:pPr>
            <a:r>
              <a:rPr lang="en-US" sz="3999">
                <a:solidFill>
                  <a:srgbClr val="272B64"/>
                </a:solidFill>
                <a:latin typeface="Montserrat"/>
              </a:rPr>
              <a:t>Quản lý dự án và lịch</a:t>
            </a:r>
          </a:p>
          <a:p>
            <a:pPr marL="863599" indent="-431800" lvl="1">
              <a:lnSpc>
                <a:spcPts val="5599"/>
              </a:lnSpc>
              <a:buFont typeface="Arial"/>
              <a:buChar char="•"/>
            </a:pPr>
            <a:r>
              <a:rPr lang="en-US" sz="3999">
                <a:solidFill>
                  <a:srgbClr val="272B64"/>
                </a:solidFill>
                <a:latin typeface="Montserrat"/>
              </a:rPr>
              <a:t>Quản lý bán hàng</a:t>
            </a:r>
          </a:p>
          <a:p>
            <a:pPr marL="863599" indent="-431800" lvl="1">
              <a:lnSpc>
                <a:spcPts val="5599"/>
              </a:lnSpc>
              <a:buFont typeface="Arial"/>
              <a:buChar char="•"/>
            </a:pPr>
            <a:r>
              <a:rPr lang="en-US" sz="3999">
                <a:solidFill>
                  <a:srgbClr val="272B64"/>
                </a:solidFill>
                <a:latin typeface="Montserrat"/>
              </a:rPr>
              <a:t>Hỗ trợ khách hàng</a:t>
            </a:r>
          </a:p>
          <a:p>
            <a:pPr marL="863599" indent="-431800" lvl="1">
              <a:lnSpc>
                <a:spcPts val="5599"/>
              </a:lnSpc>
              <a:buFont typeface="Arial"/>
              <a:buChar char="•"/>
            </a:pPr>
            <a:r>
              <a:rPr lang="en-US" sz="3999">
                <a:solidFill>
                  <a:srgbClr val="272B64"/>
                </a:solidFill>
                <a:latin typeface="Montserrat"/>
              </a:rPr>
              <a:t>Báo cáo và phân tích </a:t>
            </a:r>
          </a:p>
          <a:p>
            <a:pPr marL="863599" indent="-431800" lvl="1">
              <a:lnSpc>
                <a:spcPts val="5599"/>
              </a:lnSpc>
              <a:buFont typeface="Arial"/>
              <a:buChar char="•"/>
            </a:pPr>
            <a:r>
              <a:rPr lang="en-US" sz="3999">
                <a:solidFill>
                  <a:srgbClr val="272B64"/>
                </a:solidFill>
                <a:latin typeface="Montserrat"/>
              </a:rPr>
              <a:t>Tích hợp và tùy chỉnh </a:t>
            </a:r>
          </a:p>
          <a:p>
            <a:pPr>
              <a:lnSpc>
                <a:spcPts val="6152"/>
              </a:lnSpc>
            </a:pPr>
          </a:p>
        </p:txBody>
      </p:sp>
      <p:sp>
        <p:nvSpPr>
          <p:cNvPr name="TextBox 10" id="10"/>
          <p:cNvSpPr txBox="true"/>
          <p:nvPr/>
        </p:nvSpPr>
        <p:spPr>
          <a:xfrm rot="0">
            <a:off x="48151" y="-27940"/>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
        <p:nvSpPr>
          <p:cNvPr name="TextBox 11" id="11"/>
          <p:cNvSpPr txBox="true"/>
          <p:nvPr/>
        </p:nvSpPr>
        <p:spPr>
          <a:xfrm rot="0">
            <a:off x="-404106" y="1263150"/>
            <a:ext cx="10982130" cy="752476"/>
          </a:xfrm>
          <a:prstGeom prst="rect">
            <a:avLst/>
          </a:prstGeom>
        </p:spPr>
        <p:txBody>
          <a:bodyPr anchor="t" rtlCol="false" tIns="0" lIns="0" bIns="0" rIns="0">
            <a:spAutoFit/>
          </a:bodyPr>
          <a:lstStyle/>
          <a:p>
            <a:pPr algn="ctr">
              <a:lnSpc>
                <a:spcPts val="6299"/>
              </a:lnSpc>
            </a:pPr>
            <a:r>
              <a:rPr lang="en-US" sz="4499">
                <a:solidFill>
                  <a:srgbClr val="272B64"/>
                </a:solidFill>
                <a:latin typeface="Montserrat Bold"/>
              </a:rPr>
              <a:t>4. Chức năng của Keap</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5400000">
            <a:off x="5867490" y="6651936"/>
            <a:ext cx="6830823" cy="277804"/>
            <a:chOff x="0" y="0"/>
            <a:chExt cx="1799065" cy="73166"/>
          </a:xfrm>
        </p:grpSpPr>
        <p:sp>
          <p:nvSpPr>
            <p:cNvPr name="Freeform 3" id="3"/>
            <p:cNvSpPr/>
            <p:nvPr/>
          </p:nvSpPr>
          <p:spPr>
            <a:xfrm flipH="false" flipV="false" rot="0">
              <a:off x="0" y="0"/>
              <a:ext cx="1799065" cy="73166"/>
            </a:xfrm>
            <a:custGeom>
              <a:avLst/>
              <a:gdLst/>
              <a:ahLst/>
              <a:cxnLst/>
              <a:rect r="r" b="b" t="t" l="l"/>
              <a:pathLst>
                <a:path h="73166" w="1799065">
                  <a:moveTo>
                    <a:pt x="0" y="0"/>
                  </a:moveTo>
                  <a:lnTo>
                    <a:pt x="1799065" y="0"/>
                  </a:lnTo>
                  <a:lnTo>
                    <a:pt x="1799065" y="73166"/>
                  </a:lnTo>
                  <a:lnTo>
                    <a:pt x="0" y="73166"/>
                  </a:lnTo>
                  <a:close/>
                </a:path>
              </a:pathLst>
            </a:custGeom>
            <a:solidFill>
              <a:srgbClr val="272B64"/>
            </a:solidFill>
          </p:spPr>
        </p:sp>
        <p:sp>
          <p:nvSpPr>
            <p:cNvPr name="TextBox 4" id="4"/>
            <p:cNvSpPr txBox="true"/>
            <p:nvPr/>
          </p:nvSpPr>
          <p:spPr>
            <a:xfrm>
              <a:off x="0" y="-57150"/>
              <a:ext cx="1799065" cy="130316"/>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2319007" y="-1071552"/>
            <a:ext cx="22497532" cy="2100252"/>
            <a:chOff x="0" y="0"/>
            <a:chExt cx="5925276" cy="553153"/>
          </a:xfrm>
        </p:grpSpPr>
        <p:sp>
          <p:nvSpPr>
            <p:cNvPr name="Freeform 6" id="6"/>
            <p:cNvSpPr/>
            <p:nvPr/>
          </p:nvSpPr>
          <p:spPr>
            <a:xfrm flipH="false" flipV="false" rot="0">
              <a:off x="0" y="0"/>
              <a:ext cx="5925276" cy="553153"/>
            </a:xfrm>
            <a:custGeom>
              <a:avLst/>
              <a:gdLst/>
              <a:ahLst/>
              <a:cxnLst/>
              <a:rect r="r" b="b" t="t" l="l"/>
              <a:pathLst>
                <a:path h="553153" w="5925276">
                  <a:moveTo>
                    <a:pt x="0" y="0"/>
                  </a:moveTo>
                  <a:lnTo>
                    <a:pt x="5925276" y="0"/>
                  </a:lnTo>
                  <a:lnTo>
                    <a:pt x="5925276" y="553153"/>
                  </a:lnTo>
                  <a:lnTo>
                    <a:pt x="0" y="553153"/>
                  </a:lnTo>
                  <a:close/>
                </a:path>
              </a:pathLst>
            </a:custGeom>
            <a:solidFill>
              <a:srgbClr val="272B64"/>
            </a:solidFill>
          </p:spPr>
        </p:sp>
        <p:sp>
          <p:nvSpPr>
            <p:cNvPr name="TextBox 7" id="7"/>
            <p:cNvSpPr txBox="true"/>
            <p:nvPr/>
          </p:nvSpPr>
          <p:spPr>
            <a:xfrm>
              <a:off x="0" y="-57150"/>
              <a:ext cx="5925276" cy="610303"/>
            </a:xfrm>
            <a:prstGeom prst="rect">
              <a:avLst/>
            </a:prstGeom>
          </p:spPr>
          <p:txBody>
            <a:bodyPr anchor="ctr" rtlCol="false" tIns="50800" lIns="50800" bIns="50800" rIns="50800"/>
            <a:lstStyle/>
            <a:p>
              <a:pPr algn="ctr">
                <a:lnSpc>
                  <a:spcPts val="3139"/>
                </a:lnSpc>
              </a:pPr>
            </a:p>
          </p:txBody>
        </p:sp>
      </p:grpSp>
      <p:sp>
        <p:nvSpPr>
          <p:cNvPr name="Freeform 8" id="8"/>
          <p:cNvSpPr/>
          <p:nvPr/>
        </p:nvSpPr>
        <p:spPr>
          <a:xfrm flipH="false" flipV="false" rot="0">
            <a:off x="1028700" y="8681868"/>
            <a:ext cx="2008504" cy="1099200"/>
          </a:xfrm>
          <a:custGeom>
            <a:avLst/>
            <a:gdLst/>
            <a:ahLst/>
            <a:cxnLst/>
            <a:rect r="r" b="b" t="t" l="l"/>
            <a:pathLst>
              <a:path h="1099200" w="2008504">
                <a:moveTo>
                  <a:pt x="0" y="0"/>
                </a:moveTo>
                <a:lnTo>
                  <a:pt x="2008504" y="0"/>
                </a:lnTo>
                <a:lnTo>
                  <a:pt x="2008504" y="1099200"/>
                </a:lnTo>
                <a:lnTo>
                  <a:pt x="0" y="1099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6508239" y="9457535"/>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
        <p:nvSpPr>
          <p:cNvPr name="TextBox 10" id="10"/>
          <p:cNvSpPr txBox="true"/>
          <p:nvPr/>
        </p:nvSpPr>
        <p:spPr>
          <a:xfrm rot="0">
            <a:off x="418810" y="3299226"/>
            <a:ext cx="8510949" cy="4292600"/>
          </a:xfrm>
          <a:prstGeom prst="rect">
            <a:avLst/>
          </a:prstGeom>
        </p:spPr>
        <p:txBody>
          <a:bodyPr anchor="t" rtlCol="false" tIns="0" lIns="0" bIns="0" rIns="0">
            <a:spAutoFit/>
          </a:bodyPr>
          <a:lstStyle/>
          <a:p>
            <a:pPr>
              <a:lnSpc>
                <a:spcPts val="6299"/>
              </a:lnSpc>
            </a:pPr>
            <a:r>
              <a:rPr lang="en-US" sz="4500">
                <a:solidFill>
                  <a:srgbClr val="272B64"/>
                </a:solidFill>
                <a:latin typeface="Montserrat Bold"/>
              </a:rPr>
              <a:t>Ưu điểm:</a:t>
            </a:r>
          </a:p>
          <a:p>
            <a:pPr marL="863599" indent="-431800" lvl="1">
              <a:lnSpc>
                <a:spcPts val="5599"/>
              </a:lnSpc>
              <a:buFont typeface="Arial"/>
              <a:buChar char="•"/>
            </a:pPr>
            <a:r>
              <a:rPr lang="en-US" sz="3999">
                <a:solidFill>
                  <a:srgbClr val="272B64"/>
                </a:solidFill>
                <a:latin typeface="Montserrat"/>
              </a:rPr>
              <a:t>Tính năng toàn diện</a:t>
            </a:r>
          </a:p>
          <a:p>
            <a:pPr marL="863599" indent="-431800" lvl="1">
              <a:lnSpc>
                <a:spcPts val="5599"/>
              </a:lnSpc>
              <a:buFont typeface="Arial"/>
              <a:buChar char="•"/>
            </a:pPr>
            <a:r>
              <a:rPr lang="en-US" sz="3999">
                <a:solidFill>
                  <a:srgbClr val="272B64"/>
                </a:solidFill>
                <a:latin typeface="Montserrat"/>
              </a:rPr>
              <a:t>Đa nền tảng</a:t>
            </a:r>
          </a:p>
          <a:p>
            <a:pPr marL="863599" indent="-431800" lvl="1">
              <a:lnSpc>
                <a:spcPts val="5599"/>
              </a:lnSpc>
              <a:buFont typeface="Arial"/>
              <a:buChar char="•"/>
            </a:pPr>
            <a:r>
              <a:rPr lang="en-US" sz="3999">
                <a:solidFill>
                  <a:srgbClr val="272B64"/>
                </a:solidFill>
                <a:latin typeface="Montserrat"/>
              </a:rPr>
              <a:t>Cung cấp nhiều công cụ marketing, bán hàng</a:t>
            </a:r>
          </a:p>
          <a:p>
            <a:pPr>
              <a:lnSpc>
                <a:spcPts val="5599"/>
              </a:lnSpc>
            </a:pPr>
          </a:p>
        </p:txBody>
      </p:sp>
      <p:sp>
        <p:nvSpPr>
          <p:cNvPr name="TextBox 11" id="11"/>
          <p:cNvSpPr txBox="true"/>
          <p:nvPr/>
        </p:nvSpPr>
        <p:spPr>
          <a:xfrm rot="0">
            <a:off x="-982772" y="1550542"/>
            <a:ext cx="12950610" cy="762000"/>
          </a:xfrm>
          <a:prstGeom prst="rect">
            <a:avLst/>
          </a:prstGeom>
        </p:spPr>
        <p:txBody>
          <a:bodyPr anchor="t" rtlCol="false" tIns="0" lIns="0" bIns="0" rIns="0">
            <a:spAutoFit/>
          </a:bodyPr>
          <a:lstStyle/>
          <a:p>
            <a:pPr algn="ctr">
              <a:lnSpc>
                <a:spcPts val="6299"/>
              </a:lnSpc>
            </a:pPr>
            <a:r>
              <a:rPr lang="en-US" sz="4500">
                <a:solidFill>
                  <a:srgbClr val="272B64"/>
                </a:solidFill>
                <a:latin typeface="Montserrat Bold"/>
              </a:rPr>
              <a:t>5. Ưu - nhược điểm của KEAP</a:t>
            </a:r>
          </a:p>
        </p:txBody>
      </p:sp>
      <p:sp>
        <p:nvSpPr>
          <p:cNvPr name="TextBox 12" id="12"/>
          <p:cNvSpPr txBox="true"/>
          <p:nvPr/>
        </p:nvSpPr>
        <p:spPr>
          <a:xfrm rot="0">
            <a:off x="9976773" y="3352405"/>
            <a:ext cx="7811759" cy="3771900"/>
          </a:xfrm>
          <a:prstGeom prst="rect">
            <a:avLst/>
          </a:prstGeom>
        </p:spPr>
        <p:txBody>
          <a:bodyPr anchor="t" rtlCol="false" tIns="0" lIns="0" bIns="0" rIns="0">
            <a:spAutoFit/>
          </a:bodyPr>
          <a:lstStyle/>
          <a:p>
            <a:pPr>
              <a:lnSpc>
                <a:spcPts val="6299"/>
              </a:lnSpc>
            </a:pPr>
            <a:r>
              <a:rPr lang="en-US" sz="4500">
                <a:solidFill>
                  <a:srgbClr val="272B64"/>
                </a:solidFill>
                <a:latin typeface="Montserrat Bold"/>
              </a:rPr>
              <a:t>Hạn chế:</a:t>
            </a:r>
          </a:p>
          <a:p>
            <a:pPr marL="863599" indent="-431800" lvl="1">
              <a:lnSpc>
                <a:spcPts val="5599"/>
              </a:lnSpc>
              <a:buFont typeface="Arial"/>
              <a:buChar char="•"/>
            </a:pPr>
            <a:r>
              <a:rPr lang="en-US" sz="3999">
                <a:solidFill>
                  <a:srgbClr val="272B64"/>
                </a:solidFill>
                <a:latin typeface="Montserrat"/>
              </a:rPr>
              <a:t>Giá cao</a:t>
            </a:r>
          </a:p>
          <a:p>
            <a:pPr marL="863599" indent="-431800" lvl="1">
              <a:lnSpc>
                <a:spcPts val="5599"/>
              </a:lnSpc>
              <a:buFont typeface="Arial"/>
              <a:buChar char="•"/>
            </a:pPr>
            <a:r>
              <a:rPr lang="en-US" sz="3999">
                <a:solidFill>
                  <a:srgbClr val="272B64"/>
                </a:solidFill>
                <a:latin typeface="Montserrat"/>
              </a:rPr>
              <a:t>Khó sử dụng</a:t>
            </a:r>
          </a:p>
          <a:p>
            <a:pPr>
              <a:lnSpc>
                <a:spcPts val="6299"/>
              </a:lnSpc>
            </a:pPr>
          </a:p>
          <a:p>
            <a:pPr>
              <a:lnSpc>
                <a:spcPts val="629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sp>
        <p:nvSpPr>
          <p:cNvPr name="TextBox 2" id="2"/>
          <p:cNvSpPr txBox="true"/>
          <p:nvPr/>
        </p:nvSpPr>
        <p:spPr>
          <a:xfrm rot="0">
            <a:off x="2940384" y="4531070"/>
            <a:ext cx="12358756" cy="1028700"/>
          </a:xfrm>
          <a:prstGeom prst="rect">
            <a:avLst/>
          </a:prstGeom>
        </p:spPr>
        <p:txBody>
          <a:bodyPr anchor="t" rtlCol="false" tIns="0" lIns="0" bIns="0" rIns="0">
            <a:spAutoFit/>
          </a:bodyPr>
          <a:lstStyle/>
          <a:p>
            <a:pPr algn="ctr">
              <a:lnSpc>
                <a:spcPts val="8400"/>
              </a:lnSpc>
              <a:spcBef>
                <a:spcPct val="0"/>
              </a:spcBef>
            </a:pPr>
            <a:r>
              <a:rPr lang="en-US" sz="6000">
                <a:solidFill>
                  <a:srgbClr val="272B64"/>
                </a:solidFill>
                <a:latin typeface="Montserrat Bold"/>
              </a:rPr>
              <a:t>6. DEMO</a:t>
            </a:r>
          </a:p>
        </p:txBody>
      </p:sp>
      <p:sp>
        <p:nvSpPr>
          <p:cNvPr name="TextBox 3" id="3"/>
          <p:cNvSpPr txBox="true"/>
          <p:nvPr/>
        </p:nvSpPr>
        <p:spPr>
          <a:xfrm rot="0">
            <a:off x="187322" y="9467939"/>
            <a:ext cx="6237375" cy="580390"/>
          </a:xfrm>
          <a:prstGeom prst="rect">
            <a:avLst/>
          </a:prstGeom>
        </p:spPr>
        <p:txBody>
          <a:bodyPr anchor="t" rtlCol="false" tIns="0" lIns="0" bIns="0" rIns="0">
            <a:spAutoFit/>
          </a:bodyPr>
          <a:lstStyle/>
          <a:p>
            <a:pPr algn="ctr">
              <a:lnSpc>
                <a:spcPts val="4759"/>
              </a:lnSpc>
              <a:spcBef>
                <a:spcPct val="0"/>
              </a:spcBef>
            </a:pPr>
            <a:r>
              <a:rPr lang="en-US" sz="3399">
                <a:solidFill>
                  <a:srgbClr val="272B64"/>
                </a:solidFill>
                <a:latin typeface="Noto Serif Display"/>
              </a:rPr>
              <a:t>Nhom2</a:t>
            </a:r>
          </a:p>
        </p:txBody>
      </p:sp>
      <p:grpSp>
        <p:nvGrpSpPr>
          <p:cNvPr name="Group 4" id="4"/>
          <p:cNvGrpSpPr/>
          <p:nvPr/>
        </p:nvGrpSpPr>
        <p:grpSpPr>
          <a:xfrm rot="0">
            <a:off x="11010076" y="9236874"/>
            <a:ext cx="10749819" cy="2100252"/>
            <a:chOff x="0" y="0"/>
            <a:chExt cx="2831228" cy="553153"/>
          </a:xfrm>
        </p:grpSpPr>
        <p:sp>
          <p:nvSpPr>
            <p:cNvPr name="Freeform 5" id="5"/>
            <p:cNvSpPr/>
            <p:nvPr/>
          </p:nvSpPr>
          <p:spPr>
            <a:xfrm flipH="false" flipV="false" rot="0">
              <a:off x="0" y="0"/>
              <a:ext cx="2831228" cy="553153"/>
            </a:xfrm>
            <a:custGeom>
              <a:avLst/>
              <a:gdLst/>
              <a:ahLst/>
              <a:cxnLst/>
              <a:rect r="r" b="b" t="t" l="l"/>
              <a:pathLst>
                <a:path h="553153" w="2831228">
                  <a:moveTo>
                    <a:pt x="0" y="0"/>
                  </a:moveTo>
                  <a:lnTo>
                    <a:pt x="2831228" y="0"/>
                  </a:lnTo>
                  <a:lnTo>
                    <a:pt x="2831228" y="553153"/>
                  </a:lnTo>
                  <a:lnTo>
                    <a:pt x="0" y="553153"/>
                  </a:lnTo>
                  <a:close/>
                </a:path>
              </a:pathLst>
            </a:custGeom>
            <a:solidFill>
              <a:srgbClr val="272B64"/>
            </a:solidFill>
          </p:spPr>
        </p:sp>
        <p:sp>
          <p:nvSpPr>
            <p:cNvPr name="TextBox 6" id="6"/>
            <p:cNvSpPr txBox="true"/>
            <p:nvPr/>
          </p:nvSpPr>
          <p:spPr>
            <a:xfrm>
              <a:off x="0" y="-57150"/>
              <a:ext cx="2831228" cy="610303"/>
            </a:xfrm>
            <a:prstGeom prst="rect">
              <a:avLst/>
            </a:prstGeom>
          </p:spPr>
          <p:txBody>
            <a:bodyPr anchor="ctr" rtlCol="false" tIns="50800" lIns="50800" bIns="50800" rIns="50800"/>
            <a:lstStyle/>
            <a:p>
              <a:pPr algn="ctr">
                <a:lnSpc>
                  <a:spcPts val="3139"/>
                </a:lnSpc>
              </a:pPr>
            </a:p>
          </p:txBody>
        </p:sp>
      </p:grpSp>
      <p:grpSp>
        <p:nvGrpSpPr>
          <p:cNvPr name="Group 7" id="7"/>
          <p:cNvGrpSpPr/>
          <p:nvPr/>
        </p:nvGrpSpPr>
        <p:grpSpPr>
          <a:xfrm rot="0">
            <a:off x="-3341957" y="-1050126"/>
            <a:ext cx="10749819" cy="2100252"/>
            <a:chOff x="0" y="0"/>
            <a:chExt cx="2831228" cy="553153"/>
          </a:xfrm>
        </p:grpSpPr>
        <p:sp>
          <p:nvSpPr>
            <p:cNvPr name="Freeform 8" id="8"/>
            <p:cNvSpPr/>
            <p:nvPr/>
          </p:nvSpPr>
          <p:spPr>
            <a:xfrm flipH="false" flipV="false" rot="0">
              <a:off x="0" y="0"/>
              <a:ext cx="2831228" cy="553153"/>
            </a:xfrm>
            <a:custGeom>
              <a:avLst/>
              <a:gdLst/>
              <a:ahLst/>
              <a:cxnLst/>
              <a:rect r="r" b="b" t="t" l="l"/>
              <a:pathLst>
                <a:path h="553153" w="2831228">
                  <a:moveTo>
                    <a:pt x="0" y="0"/>
                  </a:moveTo>
                  <a:lnTo>
                    <a:pt x="2831228" y="0"/>
                  </a:lnTo>
                  <a:lnTo>
                    <a:pt x="2831228" y="553153"/>
                  </a:lnTo>
                  <a:lnTo>
                    <a:pt x="0" y="553153"/>
                  </a:lnTo>
                  <a:close/>
                </a:path>
              </a:pathLst>
            </a:custGeom>
            <a:solidFill>
              <a:srgbClr val="272B64"/>
            </a:solidFill>
          </p:spPr>
        </p:sp>
        <p:sp>
          <p:nvSpPr>
            <p:cNvPr name="TextBox 9" id="9"/>
            <p:cNvSpPr txBox="true"/>
            <p:nvPr/>
          </p:nvSpPr>
          <p:spPr>
            <a:xfrm>
              <a:off x="0" y="-57150"/>
              <a:ext cx="2831228" cy="610303"/>
            </a:xfrm>
            <a:prstGeom prst="rect">
              <a:avLst/>
            </a:prstGeom>
          </p:spPr>
          <p:txBody>
            <a:bodyPr anchor="ctr" rtlCol="false" tIns="50800" lIns="50800" bIns="50800" rIns="50800"/>
            <a:lstStyle/>
            <a:p>
              <a:pPr algn="ctr">
                <a:lnSpc>
                  <a:spcPts val="3139"/>
                </a:lnSpc>
              </a:pPr>
            </a:p>
          </p:txBody>
        </p:sp>
      </p:grpSp>
      <p:sp>
        <p:nvSpPr>
          <p:cNvPr name="Freeform 10" id="10"/>
          <p:cNvSpPr/>
          <p:nvPr/>
        </p:nvSpPr>
        <p:spPr>
          <a:xfrm flipH="false" flipV="false" rot="0">
            <a:off x="187322" y="8985014"/>
            <a:ext cx="2008504" cy="1099200"/>
          </a:xfrm>
          <a:custGeom>
            <a:avLst/>
            <a:gdLst/>
            <a:ahLst/>
            <a:cxnLst/>
            <a:rect r="r" b="b" t="t" l="l"/>
            <a:pathLst>
              <a:path h="1099200" w="2008504">
                <a:moveTo>
                  <a:pt x="0" y="0"/>
                </a:moveTo>
                <a:lnTo>
                  <a:pt x="2008504" y="0"/>
                </a:lnTo>
                <a:lnTo>
                  <a:pt x="2008504" y="1099200"/>
                </a:lnTo>
                <a:lnTo>
                  <a:pt x="0" y="1099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4929161" y="1512007"/>
            <a:ext cx="2008504" cy="1099200"/>
          </a:xfrm>
          <a:custGeom>
            <a:avLst/>
            <a:gdLst/>
            <a:ahLst/>
            <a:cxnLst/>
            <a:rect r="r" b="b" t="t" l="l"/>
            <a:pathLst>
              <a:path h="1099200" w="2008504">
                <a:moveTo>
                  <a:pt x="0" y="0"/>
                </a:moveTo>
                <a:lnTo>
                  <a:pt x="2008505" y="0"/>
                </a:lnTo>
                <a:lnTo>
                  <a:pt x="2008505" y="1099200"/>
                </a:lnTo>
                <a:lnTo>
                  <a:pt x="0" y="1099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3744852" y="4419582"/>
            <a:ext cx="10749819" cy="2100252"/>
            <a:chOff x="0" y="0"/>
            <a:chExt cx="2831228" cy="553153"/>
          </a:xfrm>
        </p:grpSpPr>
        <p:sp>
          <p:nvSpPr>
            <p:cNvPr name="Freeform 3" id="3"/>
            <p:cNvSpPr/>
            <p:nvPr/>
          </p:nvSpPr>
          <p:spPr>
            <a:xfrm flipH="false" flipV="false" rot="0">
              <a:off x="0" y="0"/>
              <a:ext cx="2831228" cy="553153"/>
            </a:xfrm>
            <a:custGeom>
              <a:avLst/>
              <a:gdLst/>
              <a:ahLst/>
              <a:cxnLst/>
              <a:rect r="r" b="b" t="t" l="l"/>
              <a:pathLst>
                <a:path h="553153" w="2831228">
                  <a:moveTo>
                    <a:pt x="0" y="0"/>
                  </a:moveTo>
                  <a:lnTo>
                    <a:pt x="2831228" y="0"/>
                  </a:lnTo>
                  <a:lnTo>
                    <a:pt x="2831228" y="553153"/>
                  </a:lnTo>
                  <a:lnTo>
                    <a:pt x="0" y="553153"/>
                  </a:lnTo>
                  <a:close/>
                </a:path>
              </a:pathLst>
            </a:custGeom>
            <a:solidFill>
              <a:srgbClr val="272B64"/>
            </a:solidFill>
          </p:spPr>
        </p:sp>
        <p:sp>
          <p:nvSpPr>
            <p:cNvPr name="TextBox 4" id="4"/>
            <p:cNvSpPr txBox="true"/>
            <p:nvPr/>
          </p:nvSpPr>
          <p:spPr>
            <a:xfrm>
              <a:off x="0" y="-57150"/>
              <a:ext cx="2831228" cy="610303"/>
            </a:xfrm>
            <a:prstGeom prst="rect">
              <a:avLst/>
            </a:prstGeom>
          </p:spPr>
          <p:txBody>
            <a:bodyPr anchor="ctr" rtlCol="false" tIns="50800" lIns="50800" bIns="50800" rIns="50800"/>
            <a:lstStyle/>
            <a:p>
              <a:pPr algn="ctr">
                <a:lnSpc>
                  <a:spcPts val="3139"/>
                </a:lnSpc>
              </a:pPr>
            </a:p>
          </p:txBody>
        </p:sp>
      </p:grpSp>
      <p:sp>
        <p:nvSpPr>
          <p:cNvPr name="TextBox 5" id="5"/>
          <p:cNvSpPr txBox="true"/>
          <p:nvPr/>
        </p:nvSpPr>
        <p:spPr>
          <a:xfrm rot="0">
            <a:off x="2940384" y="4435820"/>
            <a:ext cx="12358756" cy="1858225"/>
          </a:xfrm>
          <a:prstGeom prst="rect">
            <a:avLst/>
          </a:prstGeom>
        </p:spPr>
        <p:txBody>
          <a:bodyPr anchor="t" rtlCol="false" tIns="0" lIns="0" bIns="0" rIns="0">
            <a:spAutoFit/>
          </a:bodyPr>
          <a:lstStyle/>
          <a:p>
            <a:pPr algn="ctr">
              <a:lnSpc>
                <a:spcPts val="15178"/>
              </a:lnSpc>
              <a:spcBef>
                <a:spcPct val="0"/>
              </a:spcBef>
            </a:pPr>
            <a:r>
              <a:rPr lang="en-US" sz="10841">
                <a:solidFill>
                  <a:srgbClr val="E8F0FF"/>
                </a:solidFill>
                <a:latin typeface="Montserrat Bold"/>
              </a:rPr>
              <a:t>THANK YOU</a:t>
            </a:r>
          </a:p>
        </p:txBody>
      </p:sp>
      <p:grpSp>
        <p:nvGrpSpPr>
          <p:cNvPr name="Group 6" id="6"/>
          <p:cNvGrpSpPr/>
          <p:nvPr/>
        </p:nvGrpSpPr>
        <p:grpSpPr>
          <a:xfrm rot="0">
            <a:off x="11010076" y="9236874"/>
            <a:ext cx="10749819" cy="2100252"/>
            <a:chOff x="0" y="0"/>
            <a:chExt cx="2831228" cy="553153"/>
          </a:xfrm>
        </p:grpSpPr>
        <p:sp>
          <p:nvSpPr>
            <p:cNvPr name="Freeform 7" id="7"/>
            <p:cNvSpPr/>
            <p:nvPr/>
          </p:nvSpPr>
          <p:spPr>
            <a:xfrm flipH="false" flipV="false" rot="0">
              <a:off x="0" y="0"/>
              <a:ext cx="2831228" cy="553153"/>
            </a:xfrm>
            <a:custGeom>
              <a:avLst/>
              <a:gdLst/>
              <a:ahLst/>
              <a:cxnLst/>
              <a:rect r="r" b="b" t="t" l="l"/>
              <a:pathLst>
                <a:path h="553153" w="2831228">
                  <a:moveTo>
                    <a:pt x="0" y="0"/>
                  </a:moveTo>
                  <a:lnTo>
                    <a:pt x="2831228" y="0"/>
                  </a:lnTo>
                  <a:lnTo>
                    <a:pt x="2831228" y="553153"/>
                  </a:lnTo>
                  <a:lnTo>
                    <a:pt x="0" y="553153"/>
                  </a:lnTo>
                  <a:close/>
                </a:path>
              </a:pathLst>
            </a:custGeom>
            <a:solidFill>
              <a:srgbClr val="272B64"/>
            </a:solidFill>
          </p:spPr>
        </p:sp>
        <p:sp>
          <p:nvSpPr>
            <p:cNvPr name="TextBox 8" id="8"/>
            <p:cNvSpPr txBox="true"/>
            <p:nvPr/>
          </p:nvSpPr>
          <p:spPr>
            <a:xfrm>
              <a:off x="0" y="-57150"/>
              <a:ext cx="2831228" cy="610303"/>
            </a:xfrm>
            <a:prstGeom prst="rect">
              <a:avLst/>
            </a:prstGeom>
          </p:spPr>
          <p:txBody>
            <a:bodyPr anchor="ctr" rtlCol="false" tIns="50800" lIns="50800" bIns="50800" rIns="50800"/>
            <a:lstStyle/>
            <a:p>
              <a:pPr algn="ctr">
                <a:lnSpc>
                  <a:spcPts val="3139"/>
                </a:lnSpc>
              </a:pPr>
            </a:p>
          </p:txBody>
        </p:sp>
      </p:grpSp>
      <p:grpSp>
        <p:nvGrpSpPr>
          <p:cNvPr name="Group 9" id="9"/>
          <p:cNvGrpSpPr/>
          <p:nvPr/>
        </p:nvGrpSpPr>
        <p:grpSpPr>
          <a:xfrm rot="0">
            <a:off x="-3341957" y="-1050126"/>
            <a:ext cx="10749819" cy="2100252"/>
            <a:chOff x="0" y="0"/>
            <a:chExt cx="2831228" cy="553153"/>
          </a:xfrm>
        </p:grpSpPr>
        <p:sp>
          <p:nvSpPr>
            <p:cNvPr name="Freeform 10" id="10"/>
            <p:cNvSpPr/>
            <p:nvPr/>
          </p:nvSpPr>
          <p:spPr>
            <a:xfrm flipH="false" flipV="false" rot="0">
              <a:off x="0" y="0"/>
              <a:ext cx="2831228" cy="553153"/>
            </a:xfrm>
            <a:custGeom>
              <a:avLst/>
              <a:gdLst/>
              <a:ahLst/>
              <a:cxnLst/>
              <a:rect r="r" b="b" t="t" l="l"/>
              <a:pathLst>
                <a:path h="553153" w="2831228">
                  <a:moveTo>
                    <a:pt x="0" y="0"/>
                  </a:moveTo>
                  <a:lnTo>
                    <a:pt x="2831228" y="0"/>
                  </a:lnTo>
                  <a:lnTo>
                    <a:pt x="2831228" y="553153"/>
                  </a:lnTo>
                  <a:lnTo>
                    <a:pt x="0" y="553153"/>
                  </a:lnTo>
                  <a:close/>
                </a:path>
              </a:pathLst>
            </a:custGeom>
            <a:solidFill>
              <a:srgbClr val="272B64"/>
            </a:solidFill>
          </p:spPr>
        </p:sp>
        <p:sp>
          <p:nvSpPr>
            <p:cNvPr name="TextBox 11" id="11"/>
            <p:cNvSpPr txBox="true"/>
            <p:nvPr/>
          </p:nvSpPr>
          <p:spPr>
            <a:xfrm>
              <a:off x="0" y="-57150"/>
              <a:ext cx="2831228" cy="610303"/>
            </a:xfrm>
            <a:prstGeom prst="rect">
              <a:avLst/>
            </a:prstGeom>
          </p:spPr>
          <p:txBody>
            <a:bodyPr anchor="ctr" rtlCol="false" tIns="50800" lIns="50800" bIns="50800" rIns="50800"/>
            <a:lstStyle/>
            <a:p>
              <a:pPr algn="ctr">
                <a:lnSpc>
                  <a:spcPts val="3139"/>
                </a:lnSpc>
              </a:pPr>
            </a:p>
          </p:txBody>
        </p:sp>
      </p:grpSp>
      <p:sp>
        <p:nvSpPr>
          <p:cNvPr name="Freeform 12" id="12"/>
          <p:cNvSpPr/>
          <p:nvPr/>
        </p:nvSpPr>
        <p:spPr>
          <a:xfrm flipH="false" flipV="false" rot="0">
            <a:off x="14929161" y="1512007"/>
            <a:ext cx="2008504" cy="1099200"/>
          </a:xfrm>
          <a:custGeom>
            <a:avLst/>
            <a:gdLst/>
            <a:ahLst/>
            <a:cxnLst/>
            <a:rect r="r" b="b" t="t" l="l"/>
            <a:pathLst>
              <a:path h="1099200" w="2008504">
                <a:moveTo>
                  <a:pt x="0" y="0"/>
                </a:moveTo>
                <a:lnTo>
                  <a:pt x="2008505" y="0"/>
                </a:lnTo>
                <a:lnTo>
                  <a:pt x="2008505" y="1099200"/>
                </a:lnTo>
                <a:lnTo>
                  <a:pt x="0" y="1099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187322" y="9467939"/>
            <a:ext cx="6237375" cy="580390"/>
          </a:xfrm>
          <a:prstGeom prst="rect">
            <a:avLst/>
          </a:prstGeom>
        </p:spPr>
        <p:txBody>
          <a:bodyPr anchor="t" rtlCol="false" tIns="0" lIns="0" bIns="0" rIns="0">
            <a:spAutoFit/>
          </a:bodyPr>
          <a:lstStyle/>
          <a:p>
            <a:pPr algn="ctr">
              <a:lnSpc>
                <a:spcPts val="4759"/>
              </a:lnSpc>
              <a:spcBef>
                <a:spcPct val="0"/>
              </a:spcBef>
            </a:pPr>
            <a:r>
              <a:rPr lang="en-US" sz="3399">
                <a:solidFill>
                  <a:srgbClr val="272B64"/>
                </a:solidFill>
                <a:latin typeface="Noto Serif Display"/>
              </a:rPr>
              <a:t>Nhom2</a:t>
            </a:r>
          </a:p>
        </p:txBody>
      </p:sp>
      <p:sp>
        <p:nvSpPr>
          <p:cNvPr name="Freeform 14" id="14"/>
          <p:cNvSpPr/>
          <p:nvPr/>
        </p:nvSpPr>
        <p:spPr>
          <a:xfrm flipH="false" flipV="false" rot="0">
            <a:off x="187322" y="8985014"/>
            <a:ext cx="2008504" cy="1099200"/>
          </a:xfrm>
          <a:custGeom>
            <a:avLst/>
            <a:gdLst/>
            <a:ahLst/>
            <a:cxnLst/>
            <a:rect r="r" b="b" t="t" l="l"/>
            <a:pathLst>
              <a:path h="1099200" w="2008504">
                <a:moveTo>
                  <a:pt x="0" y="0"/>
                </a:moveTo>
                <a:lnTo>
                  <a:pt x="2008504" y="0"/>
                </a:lnTo>
                <a:lnTo>
                  <a:pt x="2008504" y="1099200"/>
                </a:lnTo>
                <a:lnTo>
                  <a:pt x="0" y="1099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7455414" y="9050451"/>
            <a:ext cx="10184208" cy="1087645"/>
            <a:chOff x="0" y="0"/>
            <a:chExt cx="2682261" cy="286458"/>
          </a:xfrm>
        </p:grpSpPr>
        <p:sp>
          <p:nvSpPr>
            <p:cNvPr name="Freeform 3" id="3"/>
            <p:cNvSpPr/>
            <p:nvPr/>
          </p:nvSpPr>
          <p:spPr>
            <a:xfrm flipH="false" flipV="false" rot="0">
              <a:off x="0" y="0"/>
              <a:ext cx="2682261" cy="286458"/>
            </a:xfrm>
            <a:custGeom>
              <a:avLst/>
              <a:gdLst/>
              <a:ahLst/>
              <a:cxnLst/>
              <a:rect r="r" b="b" t="t" l="l"/>
              <a:pathLst>
                <a:path h="286458" w="2682261">
                  <a:moveTo>
                    <a:pt x="0" y="0"/>
                  </a:moveTo>
                  <a:lnTo>
                    <a:pt x="2682261" y="0"/>
                  </a:lnTo>
                  <a:lnTo>
                    <a:pt x="2682261" y="286458"/>
                  </a:lnTo>
                  <a:lnTo>
                    <a:pt x="0" y="286458"/>
                  </a:lnTo>
                  <a:close/>
                </a:path>
              </a:pathLst>
            </a:custGeom>
            <a:solidFill>
              <a:srgbClr val="272B64"/>
            </a:solidFill>
          </p:spPr>
        </p:sp>
        <p:sp>
          <p:nvSpPr>
            <p:cNvPr name="TextBox 4" id="4"/>
            <p:cNvSpPr txBox="true"/>
            <p:nvPr/>
          </p:nvSpPr>
          <p:spPr>
            <a:xfrm>
              <a:off x="0" y="-47625"/>
              <a:ext cx="2682261" cy="334083"/>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1296058" y="-478324"/>
            <a:ext cx="10184208" cy="1507024"/>
            <a:chOff x="0" y="0"/>
            <a:chExt cx="2682261" cy="396912"/>
          </a:xfrm>
        </p:grpSpPr>
        <p:sp>
          <p:nvSpPr>
            <p:cNvPr name="Freeform 6" id="6"/>
            <p:cNvSpPr/>
            <p:nvPr/>
          </p:nvSpPr>
          <p:spPr>
            <a:xfrm flipH="false" flipV="false" rot="0">
              <a:off x="0" y="0"/>
              <a:ext cx="2682261" cy="396912"/>
            </a:xfrm>
            <a:custGeom>
              <a:avLst/>
              <a:gdLst/>
              <a:ahLst/>
              <a:cxnLst/>
              <a:rect r="r" b="b" t="t" l="l"/>
              <a:pathLst>
                <a:path h="396912" w="2682261">
                  <a:moveTo>
                    <a:pt x="0" y="0"/>
                  </a:moveTo>
                  <a:lnTo>
                    <a:pt x="2682261" y="0"/>
                  </a:lnTo>
                  <a:lnTo>
                    <a:pt x="2682261" y="396912"/>
                  </a:lnTo>
                  <a:lnTo>
                    <a:pt x="0" y="396912"/>
                  </a:lnTo>
                  <a:close/>
                </a:path>
              </a:pathLst>
            </a:custGeom>
            <a:solidFill>
              <a:srgbClr val="272B64"/>
            </a:solidFill>
          </p:spPr>
        </p:sp>
        <p:sp>
          <p:nvSpPr>
            <p:cNvPr name="TextBox 7" id="7"/>
            <p:cNvSpPr txBox="true"/>
            <p:nvPr/>
          </p:nvSpPr>
          <p:spPr>
            <a:xfrm>
              <a:off x="0" y="-47625"/>
              <a:ext cx="2682261" cy="444537"/>
            </a:xfrm>
            <a:prstGeom prst="rect">
              <a:avLst/>
            </a:prstGeom>
          </p:spPr>
          <p:txBody>
            <a:bodyPr anchor="ctr" rtlCol="false" tIns="50800" lIns="50800" bIns="50800" rIns="50800"/>
            <a:lstStyle/>
            <a:p>
              <a:pPr algn="ctr">
                <a:lnSpc>
                  <a:spcPts val="3139"/>
                </a:lnSpc>
              </a:pPr>
            </a:p>
          </p:txBody>
        </p:sp>
      </p:grpSp>
      <p:sp>
        <p:nvSpPr>
          <p:cNvPr name="Freeform 8" id="8"/>
          <p:cNvSpPr/>
          <p:nvPr/>
        </p:nvSpPr>
        <p:spPr>
          <a:xfrm flipH="false" flipV="false" rot="0">
            <a:off x="530859" y="8941183"/>
            <a:ext cx="2008504" cy="1099200"/>
          </a:xfrm>
          <a:custGeom>
            <a:avLst/>
            <a:gdLst/>
            <a:ahLst/>
            <a:cxnLst/>
            <a:rect r="r" b="b" t="t" l="l"/>
            <a:pathLst>
              <a:path h="1099200" w="2008504">
                <a:moveTo>
                  <a:pt x="0" y="0"/>
                </a:moveTo>
                <a:lnTo>
                  <a:pt x="2008504" y="0"/>
                </a:lnTo>
                <a:lnTo>
                  <a:pt x="2008504" y="1099199"/>
                </a:lnTo>
                <a:lnTo>
                  <a:pt x="0" y="10991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8284802" y="2785656"/>
            <a:ext cx="9465378" cy="6005322"/>
          </a:xfrm>
          <a:custGeom>
            <a:avLst/>
            <a:gdLst/>
            <a:ahLst/>
            <a:cxnLst/>
            <a:rect r="r" b="b" t="t" l="l"/>
            <a:pathLst>
              <a:path h="6005322" w="9465378">
                <a:moveTo>
                  <a:pt x="0" y="0"/>
                </a:moveTo>
                <a:lnTo>
                  <a:pt x="9465378" y="0"/>
                </a:lnTo>
                <a:lnTo>
                  <a:pt x="9465378" y="6005322"/>
                </a:lnTo>
                <a:lnTo>
                  <a:pt x="0" y="6005322"/>
                </a:lnTo>
                <a:lnTo>
                  <a:pt x="0" y="0"/>
                </a:lnTo>
                <a:close/>
              </a:path>
            </a:pathLst>
          </a:custGeom>
          <a:blipFill>
            <a:blip r:embed="rId4"/>
            <a:stretch>
              <a:fillRect l="-899" t="0" r="-899" b="0"/>
            </a:stretch>
          </a:blipFill>
        </p:spPr>
      </p:sp>
      <p:sp>
        <p:nvSpPr>
          <p:cNvPr name="TextBox 10" id="10"/>
          <p:cNvSpPr txBox="true"/>
          <p:nvPr/>
        </p:nvSpPr>
        <p:spPr>
          <a:xfrm rot="0">
            <a:off x="1028700" y="1873403"/>
            <a:ext cx="8382234" cy="912253"/>
          </a:xfrm>
          <a:prstGeom prst="rect">
            <a:avLst/>
          </a:prstGeom>
        </p:spPr>
        <p:txBody>
          <a:bodyPr anchor="t" rtlCol="false" tIns="0" lIns="0" bIns="0" rIns="0">
            <a:spAutoFit/>
          </a:bodyPr>
          <a:lstStyle/>
          <a:p>
            <a:pPr>
              <a:lnSpc>
                <a:spcPts val="7468"/>
              </a:lnSpc>
              <a:spcBef>
                <a:spcPct val="0"/>
              </a:spcBef>
            </a:pPr>
            <a:r>
              <a:rPr lang="en-US" sz="5334">
                <a:solidFill>
                  <a:srgbClr val="00384D"/>
                </a:solidFill>
                <a:latin typeface="Montserrat Bold"/>
              </a:rPr>
              <a:t>THÀNH VIÊN NHÓM 2 </a:t>
            </a:r>
          </a:p>
        </p:txBody>
      </p:sp>
      <p:sp>
        <p:nvSpPr>
          <p:cNvPr name="TextBox 11" id="11"/>
          <p:cNvSpPr txBox="true"/>
          <p:nvPr/>
        </p:nvSpPr>
        <p:spPr>
          <a:xfrm rot="0">
            <a:off x="530859" y="3352803"/>
            <a:ext cx="7753943" cy="621264"/>
          </a:xfrm>
          <a:prstGeom prst="rect">
            <a:avLst/>
          </a:prstGeom>
        </p:spPr>
        <p:txBody>
          <a:bodyPr anchor="t" rtlCol="false" tIns="0" lIns="0" bIns="0" rIns="0">
            <a:spAutoFit/>
          </a:bodyPr>
          <a:lstStyle/>
          <a:p>
            <a:pPr marL="791442" indent="-395721" lvl="1">
              <a:lnSpc>
                <a:spcPts val="5132"/>
              </a:lnSpc>
              <a:buFont typeface="Arial"/>
              <a:buChar char="•"/>
            </a:pPr>
            <a:r>
              <a:rPr lang="en-US" sz="3665">
                <a:solidFill>
                  <a:srgbClr val="00384D"/>
                </a:solidFill>
                <a:latin typeface="Montserrat"/>
              </a:rPr>
              <a:t>Nguyễn Thị Thanh Hằng</a:t>
            </a:r>
          </a:p>
        </p:txBody>
      </p:sp>
      <p:sp>
        <p:nvSpPr>
          <p:cNvPr name="TextBox 12" id="12"/>
          <p:cNvSpPr txBox="true"/>
          <p:nvPr/>
        </p:nvSpPr>
        <p:spPr>
          <a:xfrm rot="0">
            <a:off x="540292" y="6478740"/>
            <a:ext cx="5276374" cy="621264"/>
          </a:xfrm>
          <a:prstGeom prst="rect">
            <a:avLst/>
          </a:prstGeom>
        </p:spPr>
        <p:txBody>
          <a:bodyPr anchor="t" rtlCol="false" tIns="0" lIns="0" bIns="0" rIns="0">
            <a:spAutoFit/>
          </a:bodyPr>
          <a:lstStyle/>
          <a:p>
            <a:pPr marL="791442" indent="-395721" lvl="1">
              <a:lnSpc>
                <a:spcPts val="5132"/>
              </a:lnSpc>
              <a:buFont typeface="Arial"/>
              <a:buChar char="•"/>
            </a:pPr>
            <a:r>
              <a:rPr lang="en-US" sz="3665">
                <a:solidFill>
                  <a:srgbClr val="00384D"/>
                </a:solidFill>
                <a:latin typeface="Montserrat"/>
              </a:rPr>
              <a:t>Cai Thị Thùy Kiên</a:t>
            </a:r>
          </a:p>
        </p:txBody>
      </p:sp>
      <p:sp>
        <p:nvSpPr>
          <p:cNvPr name="TextBox 13" id="13"/>
          <p:cNvSpPr txBox="true"/>
          <p:nvPr/>
        </p:nvSpPr>
        <p:spPr>
          <a:xfrm rot="0">
            <a:off x="540292" y="5685426"/>
            <a:ext cx="4194887" cy="621264"/>
          </a:xfrm>
          <a:prstGeom prst="rect">
            <a:avLst/>
          </a:prstGeom>
        </p:spPr>
        <p:txBody>
          <a:bodyPr anchor="t" rtlCol="false" tIns="0" lIns="0" bIns="0" rIns="0">
            <a:spAutoFit/>
          </a:bodyPr>
          <a:lstStyle/>
          <a:p>
            <a:pPr marL="791442" indent="-395721" lvl="1">
              <a:lnSpc>
                <a:spcPts val="5132"/>
              </a:lnSpc>
              <a:buFont typeface="Arial"/>
              <a:buChar char="•"/>
            </a:pPr>
            <a:r>
              <a:rPr lang="en-US" sz="3665">
                <a:solidFill>
                  <a:srgbClr val="00384D"/>
                </a:solidFill>
                <a:latin typeface="Montserrat"/>
              </a:rPr>
              <a:t>Lê Thu Huyền</a:t>
            </a:r>
          </a:p>
        </p:txBody>
      </p:sp>
      <p:sp>
        <p:nvSpPr>
          <p:cNvPr name="TextBox 14" id="14"/>
          <p:cNvSpPr txBox="true"/>
          <p:nvPr/>
        </p:nvSpPr>
        <p:spPr>
          <a:xfrm rot="0">
            <a:off x="530859" y="4908340"/>
            <a:ext cx="5706443" cy="621264"/>
          </a:xfrm>
          <a:prstGeom prst="rect">
            <a:avLst/>
          </a:prstGeom>
        </p:spPr>
        <p:txBody>
          <a:bodyPr anchor="t" rtlCol="false" tIns="0" lIns="0" bIns="0" rIns="0">
            <a:spAutoFit/>
          </a:bodyPr>
          <a:lstStyle/>
          <a:p>
            <a:pPr marL="791442" indent="-395721" lvl="1">
              <a:lnSpc>
                <a:spcPts val="5132"/>
              </a:lnSpc>
              <a:buFont typeface="Arial"/>
              <a:buChar char="•"/>
            </a:pPr>
            <a:r>
              <a:rPr lang="en-US" sz="3665">
                <a:solidFill>
                  <a:srgbClr val="00384D"/>
                </a:solidFill>
                <a:latin typeface="Montserrat"/>
              </a:rPr>
              <a:t>Đặng Thị Thảo Hiền</a:t>
            </a:r>
          </a:p>
        </p:txBody>
      </p:sp>
      <p:sp>
        <p:nvSpPr>
          <p:cNvPr name="TextBox 15" id="15"/>
          <p:cNvSpPr txBox="true"/>
          <p:nvPr/>
        </p:nvSpPr>
        <p:spPr>
          <a:xfrm rot="0">
            <a:off x="530859" y="4117729"/>
            <a:ext cx="4213755" cy="621264"/>
          </a:xfrm>
          <a:prstGeom prst="rect">
            <a:avLst/>
          </a:prstGeom>
        </p:spPr>
        <p:txBody>
          <a:bodyPr anchor="t" rtlCol="false" tIns="0" lIns="0" bIns="0" rIns="0">
            <a:spAutoFit/>
          </a:bodyPr>
          <a:lstStyle/>
          <a:p>
            <a:pPr marL="791442" indent="-395721" lvl="1">
              <a:lnSpc>
                <a:spcPts val="5132"/>
              </a:lnSpc>
              <a:buFont typeface="Arial"/>
              <a:buChar char="•"/>
            </a:pPr>
            <a:r>
              <a:rPr lang="en-US" sz="3665">
                <a:solidFill>
                  <a:srgbClr val="00384D"/>
                </a:solidFill>
                <a:latin typeface="Montserrat"/>
              </a:rPr>
              <a:t>Trần Thị Hằng</a:t>
            </a:r>
          </a:p>
        </p:txBody>
      </p:sp>
      <p:sp>
        <p:nvSpPr>
          <p:cNvPr name="TextBox 16" id="16"/>
          <p:cNvSpPr txBox="true"/>
          <p:nvPr/>
        </p:nvSpPr>
        <p:spPr>
          <a:xfrm rot="0">
            <a:off x="2905708" y="9424108"/>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2478819" y="-1129396"/>
            <a:ext cx="22532810" cy="2100252"/>
            <a:chOff x="0" y="0"/>
            <a:chExt cx="5934567" cy="553153"/>
          </a:xfrm>
        </p:grpSpPr>
        <p:sp>
          <p:nvSpPr>
            <p:cNvPr name="Freeform 3" id="3"/>
            <p:cNvSpPr/>
            <p:nvPr/>
          </p:nvSpPr>
          <p:spPr>
            <a:xfrm flipH="false" flipV="false" rot="0">
              <a:off x="0" y="0"/>
              <a:ext cx="5934567" cy="553153"/>
            </a:xfrm>
            <a:custGeom>
              <a:avLst/>
              <a:gdLst/>
              <a:ahLst/>
              <a:cxnLst/>
              <a:rect r="r" b="b" t="t" l="l"/>
              <a:pathLst>
                <a:path h="553153" w="5934567">
                  <a:moveTo>
                    <a:pt x="0" y="0"/>
                  </a:moveTo>
                  <a:lnTo>
                    <a:pt x="5934567" y="0"/>
                  </a:lnTo>
                  <a:lnTo>
                    <a:pt x="5934567" y="553153"/>
                  </a:lnTo>
                  <a:lnTo>
                    <a:pt x="0" y="553153"/>
                  </a:lnTo>
                  <a:close/>
                </a:path>
              </a:pathLst>
            </a:custGeom>
            <a:solidFill>
              <a:srgbClr val="272B64"/>
            </a:solidFill>
          </p:spPr>
        </p:sp>
        <p:sp>
          <p:nvSpPr>
            <p:cNvPr name="TextBox 4" id="4"/>
            <p:cNvSpPr txBox="true"/>
            <p:nvPr/>
          </p:nvSpPr>
          <p:spPr>
            <a:xfrm>
              <a:off x="0" y="-57150"/>
              <a:ext cx="5934567" cy="610303"/>
            </a:xfrm>
            <a:prstGeom prst="rect">
              <a:avLst/>
            </a:prstGeom>
          </p:spPr>
          <p:txBody>
            <a:bodyPr anchor="ctr" rtlCol="false" tIns="50800" lIns="50800" bIns="50800" rIns="50800"/>
            <a:lstStyle/>
            <a:p>
              <a:pPr algn="ctr">
                <a:lnSpc>
                  <a:spcPts val="3139"/>
                </a:lnSpc>
              </a:pPr>
            </a:p>
          </p:txBody>
        </p:sp>
      </p:grpSp>
      <p:sp>
        <p:nvSpPr>
          <p:cNvPr name="Freeform 5" id="5"/>
          <p:cNvSpPr/>
          <p:nvPr/>
        </p:nvSpPr>
        <p:spPr>
          <a:xfrm flipH="false" flipV="false" rot="0">
            <a:off x="15254467" y="8700445"/>
            <a:ext cx="2008504" cy="1099200"/>
          </a:xfrm>
          <a:custGeom>
            <a:avLst/>
            <a:gdLst/>
            <a:ahLst/>
            <a:cxnLst/>
            <a:rect r="r" b="b" t="t" l="l"/>
            <a:pathLst>
              <a:path h="1099200" w="2008504">
                <a:moveTo>
                  <a:pt x="0" y="0"/>
                </a:moveTo>
                <a:lnTo>
                  <a:pt x="2008505" y="0"/>
                </a:lnTo>
                <a:lnTo>
                  <a:pt x="2008505" y="1099200"/>
                </a:lnTo>
                <a:lnTo>
                  <a:pt x="0" y="1099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2661226" y="5911284"/>
            <a:ext cx="5626774" cy="4375716"/>
          </a:xfrm>
          <a:custGeom>
            <a:avLst/>
            <a:gdLst/>
            <a:ahLst/>
            <a:cxnLst/>
            <a:rect r="r" b="b" t="t" l="l"/>
            <a:pathLst>
              <a:path h="4375716" w="5626774">
                <a:moveTo>
                  <a:pt x="0" y="0"/>
                </a:moveTo>
                <a:lnTo>
                  <a:pt x="5626774" y="0"/>
                </a:lnTo>
                <a:lnTo>
                  <a:pt x="5626774" y="4375716"/>
                </a:lnTo>
                <a:lnTo>
                  <a:pt x="0" y="4375716"/>
                </a:lnTo>
                <a:lnTo>
                  <a:pt x="0" y="0"/>
                </a:lnTo>
                <a:close/>
              </a:path>
            </a:pathLst>
          </a:custGeom>
          <a:blipFill>
            <a:blip r:embed="rId4"/>
            <a:stretch>
              <a:fillRect l="-24833" t="0" r="-9324" b="0"/>
            </a:stretch>
          </a:blipFill>
        </p:spPr>
      </p:sp>
      <p:sp>
        <p:nvSpPr>
          <p:cNvPr name="TextBox 7" id="7"/>
          <p:cNvSpPr txBox="true"/>
          <p:nvPr/>
        </p:nvSpPr>
        <p:spPr>
          <a:xfrm rot="0">
            <a:off x="6108401" y="1628852"/>
            <a:ext cx="7736455" cy="1227822"/>
          </a:xfrm>
          <a:prstGeom prst="rect">
            <a:avLst/>
          </a:prstGeom>
        </p:spPr>
        <p:txBody>
          <a:bodyPr anchor="t" rtlCol="false" tIns="0" lIns="0" bIns="0" rIns="0">
            <a:spAutoFit/>
          </a:bodyPr>
          <a:lstStyle/>
          <a:p>
            <a:pPr>
              <a:lnSpc>
                <a:spcPts val="10024"/>
              </a:lnSpc>
              <a:spcBef>
                <a:spcPct val="0"/>
              </a:spcBef>
            </a:pPr>
            <a:r>
              <a:rPr lang="en-US" sz="7160">
                <a:solidFill>
                  <a:srgbClr val="272B64"/>
                </a:solidFill>
                <a:latin typeface="Montserrat Bold"/>
              </a:rPr>
              <a:t>NỘI DUNG</a:t>
            </a:r>
          </a:p>
        </p:txBody>
      </p:sp>
      <p:sp>
        <p:nvSpPr>
          <p:cNvPr name="TextBox 8" id="8"/>
          <p:cNvSpPr txBox="true"/>
          <p:nvPr/>
        </p:nvSpPr>
        <p:spPr>
          <a:xfrm rot="0">
            <a:off x="165475" y="3319463"/>
            <a:ext cx="15600487" cy="854075"/>
          </a:xfrm>
          <a:prstGeom prst="rect">
            <a:avLst/>
          </a:prstGeom>
        </p:spPr>
        <p:txBody>
          <a:bodyPr anchor="t" rtlCol="false" tIns="0" lIns="0" bIns="0" rIns="0">
            <a:spAutoFit/>
          </a:bodyPr>
          <a:lstStyle/>
          <a:p>
            <a:pPr algn="ctr">
              <a:lnSpc>
                <a:spcPts val="7000"/>
              </a:lnSpc>
            </a:pPr>
            <a:r>
              <a:rPr lang="en-US" sz="5000">
                <a:solidFill>
                  <a:srgbClr val="272B64"/>
                </a:solidFill>
                <a:latin typeface="Montserrat Bold"/>
              </a:rPr>
              <a:t>I. </a:t>
            </a:r>
            <a:r>
              <a:rPr lang="en-US" sz="5000" strike="noStrike" u="none">
                <a:solidFill>
                  <a:srgbClr val="272B64"/>
                </a:solidFill>
                <a:latin typeface="Montserrat Bold"/>
              </a:rPr>
              <a:t>Tổng quan về Marketing Automation (MA)</a:t>
            </a:r>
          </a:p>
        </p:txBody>
      </p:sp>
      <p:sp>
        <p:nvSpPr>
          <p:cNvPr name="TextBox 9" id="9"/>
          <p:cNvSpPr txBox="true"/>
          <p:nvPr/>
        </p:nvSpPr>
        <p:spPr>
          <a:xfrm rot="0">
            <a:off x="0" y="4668838"/>
            <a:ext cx="12216802" cy="854075"/>
          </a:xfrm>
          <a:prstGeom prst="rect">
            <a:avLst/>
          </a:prstGeom>
        </p:spPr>
        <p:txBody>
          <a:bodyPr anchor="t" rtlCol="false" tIns="0" lIns="0" bIns="0" rIns="0">
            <a:spAutoFit/>
          </a:bodyPr>
          <a:lstStyle/>
          <a:p>
            <a:pPr algn="ctr">
              <a:lnSpc>
                <a:spcPts val="7000"/>
              </a:lnSpc>
              <a:spcBef>
                <a:spcPct val="0"/>
              </a:spcBef>
            </a:pPr>
            <a:r>
              <a:rPr lang="en-US" sz="5000">
                <a:solidFill>
                  <a:srgbClr val="272B64"/>
                </a:solidFill>
                <a:latin typeface="Montserrat Bold"/>
              </a:rPr>
              <a:t>II. Quản lý chiến dịch Email - Grab</a:t>
            </a:r>
          </a:p>
        </p:txBody>
      </p:sp>
      <p:sp>
        <p:nvSpPr>
          <p:cNvPr name="TextBox 10" id="10"/>
          <p:cNvSpPr txBox="true"/>
          <p:nvPr/>
        </p:nvSpPr>
        <p:spPr>
          <a:xfrm rot="0">
            <a:off x="165475" y="6018212"/>
            <a:ext cx="12495751" cy="1739900"/>
          </a:xfrm>
          <a:prstGeom prst="rect">
            <a:avLst/>
          </a:prstGeom>
        </p:spPr>
        <p:txBody>
          <a:bodyPr anchor="t" rtlCol="false" tIns="0" lIns="0" bIns="0" rIns="0">
            <a:spAutoFit/>
          </a:bodyPr>
          <a:lstStyle/>
          <a:p>
            <a:pPr algn="ctr">
              <a:lnSpc>
                <a:spcPts val="7000"/>
              </a:lnSpc>
              <a:spcBef>
                <a:spcPct val="0"/>
              </a:spcBef>
            </a:pPr>
            <a:r>
              <a:rPr lang="en-US" sz="5000">
                <a:solidFill>
                  <a:srgbClr val="272B64"/>
                </a:solidFill>
                <a:latin typeface="Montserrat Bold"/>
              </a:rPr>
              <a:t>III. Ứng dụng MA vào doanh nghiệp - Công cụ Keap</a:t>
            </a:r>
          </a:p>
        </p:txBody>
      </p:sp>
      <p:sp>
        <p:nvSpPr>
          <p:cNvPr name="TextBox 11" id="11"/>
          <p:cNvSpPr txBox="true"/>
          <p:nvPr/>
        </p:nvSpPr>
        <p:spPr>
          <a:xfrm rot="0">
            <a:off x="13245502" y="9227510"/>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5400000">
            <a:off x="9856989" y="4144908"/>
            <a:ext cx="6830823" cy="2296761"/>
            <a:chOff x="0" y="0"/>
            <a:chExt cx="1799065" cy="604908"/>
          </a:xfrm>
        </p:grpSpPr>
        <p:sp>
          <p:nvSpPr>
            <p:cNvPr name="Freeform 3" id="3"/>
            <p:cNvSpPr/>
            <p:nvPr/>
          </p:nvSpPr>
          <p:spPr>
            <a:xfrm flipH="false" flipV="false" rot="0">
              <a:off x="0" y="0"/>
              <a:ext cx="1799065" cy="604908"/>
            </a:xfrm>
            <a:custGeom>
              <a:avLst/>
              <a:gdLst/>
              <a:ahLst/>
              <a:cxnLst/>
              <a:rect r="r" b="b" t="t" l="l"/>
              <a:pathLst>
                <a:path h="604908" w="1799065">
                  <a:moveTo>
                    <a:pt x="0" y="0"/>
                  </a:moveTo>
                  <a:lnTo>
                    <a:pt x="1799065" y="0"/>
                  </a:lnTo>
                  <a:lnTo>
                    <a:pt x="1799065" y="604908"/>
                  </a:lnTo>
                  <a:lnTo>
                    <a:pt x="0" y="604908"/>
                  </a:lnTo>
                  <a:close/>
                </a:path>
              </a:pathLst>
            </a:custGeom>
            <a:solidFill>
              <a:srgbClr val="272B64"/>
            </a:solidFill>
          </p:spPr>
        </p:sp>
        <p:sp>
          <p:nvSpPr>
            <p:cNvPr name="TextBox 4" id="4"/>
            <p:cNvSpPr txBox="true"/>
            <p:nvPr/>
          </p:nvSpPr>
          <p:spPr>
            <a:xfrm>
              <a:off x="0" y="-57150"/>
              <a:ext cx="1799065" cy="662058"/>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2319007" y="-1071552"/>
            <a:ext cx="22497532" cy="2100252"/>
            <a:chOff x="0" y="0"/>
            <a:chExt cx="5925276" cy="553153"/>
          </a:xfrm>
        </p:grpSpPr>
        <p:sp>
          <p:nvSpPr>
            <p:cNvPr name="Freeform 6" id="6"/>
            <p:cNvSpPr/>
            <p:nvPr/>
          </p:nvSpPr>
          <p:spPr>
            <a:xfrm flipH="false" flipV="false" rot="0">
              <a:off x="0" y="0"/>
              <a:ext cx="5925276" cy="553153"/>
            </a:xfrm>
            <a:custGeom>
              <a:avLst/>
              <a:gdLst/>
              <a:ahLst/>
              <a:cxnLst/>
              <a:rect r="r" b="b" t="t" l="l"/>
              <a:pathLst>
                <a:path h="553153" w="5925276">
                  <a:moveTo>
                    <a:pt x="0" y="0"/>
                  </a:moveTo>
                  <a:lnTo>
                    <a:pt x="5925276" y="0"/>
                  </a:lnTo>
                  <a:lnTo>
                    <a:pt x="5925276" y="553153"/>
                  </a:lnTo>
                  <a:lnTo>
                    <a:pt x="0" y="553153"/>
                  </a:lnTo>
                  <a:close/>
                </a:path>
              </a:pathLst>
            </a:custGeom>
            <a:solidFill>
              <a:srgbClr val="272B64"/>
            </a:solidFill>
          </p:spPr>
        </p:sp>
        <p:sp>
          <p:nvSpPr>
            <p:cNvPr name="TextBox 7" id="7"/>
            <p:cNvSpPr txBox="true"/>
            <p:nvPr/>
          </p:nvSpPr>
          <p:spPr>
            <a:xfrm>
              <a:off x="0" y="-57150"/>
              <a:ext cx="5925276" cy="610303"/>
            </a:xfrm>
            <a:prstGeom prst="rect">
              <a:avLst/>
            </a:prstGeom>
          </p:spPr>
          <p:txBody>
            <a:bodyPr anchor="ctr" rtlCol="false" tIns="50800" lIns="50800" bIns="50800" rIns="50800"/>
            <a:lstStyle/>
            <a:p>
              <a:pPr algn="ctr">
                <a:lnSpc>
                  <a:spcPts val="3139"/>
                </a:lnSpc>
              </a:pPr>
            </a:p>
          </p:txBody>
        </p:sp>
      </p:grpSp>
      <p:grpSp>
        <p:nvGrpSpPr>
          <p:cNvPr name="Group 8" id="8"/>
          <p:cNvGrpSpPr/>
          <p:nvPr/>
        </p:nvGrpSpPr>
        <p:grpSpPr>
          <a:xfrm rot="0">
            <a:off x="12806305" y="0"/>
            <a:ext cx="5481695" cy="10287000"/>
            <a:chOff x="0" y="0"/>
            <a:chExt cx="7308927" cy="13716000"/>
          </a:xfrm>
        </p:grpSpPr>
        <p:pic>
          <p:nvPicPr>
            <p:cNvPr name="Picture 9" id="9"/>
            <p:cNvPicPr>
              <a:picLocks noChangeAspect="true"/>
            </p:cNvPicPr>
            <p:nvPr/>
          </p:nvPicPr>
          <p:blipFill>
            <a:blip r:embed="rId2"/>
            <a:srcRect l="51521" t="0" r="15062" b="0"/>
            <a:stretch>
              <a:fillRect/>
            </a:stretch>
          </p:blipFill>
          <p:spPr>
            <a:xfrm flipH="false" flipV="false">
              <a:off x="0" y="0"/>
              <a:ext cx="7308927" cy="13716000"/>
            </a:xfrm>
            <a:prstGeom prst="rect">
              <a:avLst/>
            </a:prstGeom>
          </p:spPr>
        </p:pic>
      </p:grpSp>
      <p:sp>
        <p:nvSpPr>
          <p:cNvPr name="TextBox 10" id="10"/>
          <p:cNvSpPr txBox="true"/>
          <p:nvPr/>
        </p:nvSpPr>
        <p:spPr>
          <a:xfrm rot="0">
            <a:off x="549406" y="2024345"/>
            <a:ext cx="10249774" cy="1027530"/>
          </a:xfrm>
          <a:prstGeom prst="rect">
            <a:avLst/>
          </a:prstGeom>
        </p:spPr>
        <p:txBody>
          <a:bodyPr anchor="t" rtlCol="false" tIns="0" lIns="0" bIns="0" rIns="0">
            <a:spAutoFit/>
          </a:bodyPr>
          <a:lstStyle/>
          <a:p>
            <a:pPr>
              <a:lnSpc>
                <a:spcPts val="8464"/>
              </a:lnSpc>
              <a:spcBef>
                <a:spcPct val="0"/>
              </a:spcBef>
            </a:pPr>
            <a:r>
              <a:rPr lang="en-US" sz="6046">
                <a:solidFill>
                  <a:srgbClr val="272B64"/>
                </a:solidFill>
                <a:latin typeface="Montserrat Bold"/>
              </a:rPr>
              <a:t>I. TỔNG QUAN VỀ MA</a:t>
            </a:r>
          </a:p>
        </p:txBody>
      </p:sp>
      <p:sp>
        <p:nvSpPr>
          <p:cNvPr name="TextBox 11" id="11"/>
          <p:cNvSpPr txBox="true"/>
          <p:nvPr/>
        </p:nvSpPr>
        <p:spPr>
          <a:xfrm rot="0">
            <a:off x="186283" y="3621267"/>
            <a:ext cx="11762950" cy="3587750"/>
          </a:xfrm>
          <a:prstGeom prst="rect">
            <a:avLst/>
          </a:prstGeom>
        </p:spPr>
        <p:txBody>
          <a:bodyPr anchor="t" rtlCol="false" tIns="0" lIns="0" bIns="0" rIns="0">
            <a:spAutoFit/>
          </a:bodyPr>
          <a:lstStyle/>
          <a:p>
            <a:pPr algn="just">
              <a:lnSpc>
                <a:spcPts val="6299"/>
              </a:lnSpc>
            </a:pPr>
            <a:r>
              <a:rPr lang="en-US" sz="4500">
                <a:solidFill>
                  <a:srgbClr val="272B64"/>
                </a:solidFill>
                <a:latin typeface="Montserrat Bold"/>
              </a:rPr>
              <a:t> 1. Khái niệm:</a:t>
            </a:r>
          </a:p>
          <a:p>
            <a:pPr algn="just">
              <a:lnSpc>
                <a:spcPts val="5600"/>
              </a:lnSpc>
            </a:pPr>
            <a:r>
              <a:rPr lang="en-US" sz="4000">
                <a:solidFill>
                  <a:srgbClr val="272B64"/>
                </a:solidFill>
                <a:latin typeface="Montserrat"/>
              </a:rPr>
              <a:t>Là việc ứng dụng các công nghệ được máy tính hoá để hỗ trợ cho nhân viên và nhà quản trị marketing trong việc đạt được các mục tiêu liên quan đến công việc của họ.</a:t>
            </a:r>
          </a:p>
        </p:txBody>
      </p:sp>
      <p:sp>
        <p:nvSpPr>
          <p:cNvPr name="Freeform 12" id="12"/>
          <p:cNvSpPr/>
          <p:nvPr/>
        </p:nvSpPr>
        <p:spPr>
          <a:xfrm flipH="false" flipV="false" rot="0">
            <a:off x="1028700" y="8681868"/>
            <a:ext cx="2008504" cy="1099200"/>
          </a:xfrm>
          <a:custGeom>
            <a:avLst/>
            <a:gdLst/>
            <a:ahLst/>
            <a:cxnLst/>
            <a:rect r="r" b="b" t="t" l="l"/>
            <a:pathLst>
              <a:path h="1099200" w="2008504">
                <a:moveTo>
                  <a:pt x="0" y="0"/>
                </a:moveTo>
                <a:lnTo>
                  <a:pt x="2008504" y="0"/>
                </a:lnTo>
                <a:lnTo>
                  <a:pt x="2008504" y="1099200"/>
                </a:lnTo>
                <a:lnTo>
                  <a:pt x="0" y="10992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3" id="13"/>
          <p:cNvSpPr txBox="true"/>
          <p:nvPr/>
        </p:nvSpPr>
        <p:spPr>
          <a:xfrm rot="0">
            <a:off x="3458157" y="9164793"/>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5400000">
            <a:off x="9856989" y="4144908"/>
            <a:ext cx="6830823" cy="2296761"/>
            <a:chOff x="0" y="0"/>
            <a:chExt cx="1799065" cy="604908"/>
          </a:xfrm>
        </p:grpSpPr>
        <p:sp>
          <p:nvSpPr>
            <p:cNvPr name="Freeform 3" id="3"/>
            <p:cNvSpPr/>
            <p:nvPr/>
          </p:nvSpPr>
          <p:spPr>
            <a:xfrm flipH="false" flipV="false" rot="0">
              <a:off x="0" y="0"/>
              <a:ext cx="1799065" cy="604908"/>
            </a:xfrm>
            <a:custGeom>
              <a:avLst/>
              <a:gdLst/>
              <a:ahLst/>
              <a:cxnLst/>
              <a:rect r="r" b="b" t="t" l="l"/>
              <a:pathLst>
                <a:path h="604908" w="1799065">
                  <a:moveTo>
                    <a:pt x="0" y="0"/>
                  </a:moveTo>
                  <a:lnTo>
                    <a:pt x="1799065" y="0"/>
                  </a:lnTo>
                  <a:lnTo>
                    <a:pt x="1799065" y="604908"/>
                  </a:lnTo>
                  <a:lnTo>
                    <a:pt x="0" y="604908"/>
                  </a:lnTo>
                  <a:close/>
                </a:path>
              </a:pathLst>
            </a:custGeom>
            <a:solidFill>
              <a:srgbClr val="272B64"/>
            </a:solidFill>
          </p:spPr>
        </p:sp>
        <p:sp>
          <p:nvSpPr>
            <p:cNvPr name="TextBox 4" id="4"/>
            <p:cNvSpPr txBox="true"/>
            <p:nvPr/>
          </p:nvSpPr>
          <p:spPr>
            <a:xfrm>
              <a:off x="0" y="-57150"/>
              <a:ext cx="1799065" cy="662058"/>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2319007" y="-1071552"/>
            <a:ext cx="22497532" cy="2100252"/>
            <a:chOff x="0" y="0"/>
            <a:chExt cx="5925276" cy="553153"/>
          </a:xfrm>
        </p:grpSpPr>
        <p:sp>
          <p:nvSpPr>
            <p:cNvPr name="Freeform 6" id="6"/>
            <p:cNvSpPr/>
            <p:nvPr/>
          </p:nvSpPr>
          <p:spPr>
            <a:xfrm flipH="false" flipV="false" rot="0">
              <a:off x="0" y="0"/>
              <a:ext cx="5925276" cy="553153"/>
            </a:xfrm>
            <a:custGeom>
              <a:avLst/>
              <a:gdLst/>
              <a:ahLst/>
              <a:cxnLst/>
              <a:rect r="r" b="b" t="t" l="l"/>
              <a:pathLst>
                <a:path h="553153" w="5925276">
                  <a:moveTo>
                    <a:pt x="0" y="0"/>
                  </a:moveTo>
                  <a:lnTo>
                    <a:pt x="5925276" y="0"/>
                  </a:lnTo>
                  <a:lnTo>
                    <a:pt x="5925276" y="553153"/>
                  </a:lnTo>
                  <a:lnTo>
                    <a:pt x="0" y="553153"/>
                  </a:lnTo>
                  <a:close/>
                </a:path>
              </a:pathLst>
            </a:custGeom>
            <a:solidFill>
              <a:srgbClr val="272B64"/>
            </a:solidFill>
          </p:spPr>
        </p:sp>
        <p:sp>
          <p:nvSpPr>
            <p:cNvPr name="TextBox 7" id="7"/>
            <p:cNvSpPr txBox="true"/>
            <p:nvPr/>
          </p:nvSpPr>
          <p:spPr>
            <a:xfrm>
              <a:off x="0" y="-57150"/>
              <a:ext cx="5925276" cy="610303"/>
            </a:xfrm>
            <a:prstGeom prst="rect">
              <a:avLst/>
            </a:prstGeom>
          </p:spPr>
          <p:txBody>
            <a:bodyPr anchor="ctr" rtlCol="false" tIns="50800" lIns="50800" bIns="50800" rIns="50800"/>
            <a:lstStyle/>
            <a:p>
              <a:pPr algn="ctr">
                <a:lnSpc>
                  <a:spcPts val="3139"/>
                </a:lnSpc>
              </a:pPr>
            </a:p>
          </p:txBody>
        </p:sp>
      </p:grpSp>
      <p:grpSp>
        <p:nvGrpSpPr>
          <p:cNvPr name="Group 8" id="8"/>
          <p:cNvGrpSpPr/>
          <p:nvPr/>
        </p:nvGrpSpPr>
        <p:grpSpPr>
          <a:xfrm rot="0">
            <a:off x="12806305" y="0"/>
            <a:ext cx="5481695" cy="10287000"/>
            <a:chOff x="0" y="0"/>
            <a:chExt cx="7308927" cy="13716000"/>
          </a:xfrm>
        </p:grpSpPr>
        <p:pic>
          <p:nvPicPr>
            <p:cNvPr name="Picture 9" id="9"/>
            <p:cNvPicPr>
              <a:picLocks noChangeAspect="true"/>
            </p:cNvPicPr>
            <p:nvPr/>
          </p:nvPicPr>
          <p:blipFill>
            <a:blip r:embed="rId2"/>
            <a:srcRect l="51521" t="0" r="15062" b="0"/>
            <a:stretch>
              <a:fillRect/>
            </a:stretch>
          </p:blipFill>
          <p:spPr>
            <a:xfrm flipH="false" flipV="false">
              <a:off x="0" y="0"/>
              <a:ext cx="7308927" cy="13716000"/>
            </a:xfrm>
            <a:prstGeom prst="rect">
              <a:avLst/>
            </a:prstGeom>
          </p:spPr>
        </p:pic>
      </p:grpSp>
      <p:sp>
        <p:nvSpPr>
          <p:cNvPr name="TextBox 10" id="10"/>
          <p:cNvSpPr txBox="true"/>
          <p:nvPr/>
        </p:nvSpPr>
        <p:spPr>
          <a:xfrm rot="0">
            <a:off x="625519" y="1805667"/>
            <a:ext cx="10249774" cy="1027530"/>
          </a:xfrm>
          <a:prstGeom prst="rect">
            <a:avLst/>
          </a:prstGeom>
        </p:spPr>
        <p:txBody>
          <a:bodyPr anchor="t" rtlCol="false" tIns="0" lIns="0" bIns="0" rIns="0">
            <a:spAutoFit/>
          </a:bodyPr>
          <a:lstStyle/>
          <a:p>
            <a:pPr>
              <a:lnSpc>
                <a:spcPts val="8464"/>
              </a:lnSpc>
              <a:spcBef>
                <a:spcPct val="0"/>
              </a:spcBef>
            </a:pPr>
            <a:r>
              <a:rPr lang="en-US" sz="6046">
                <a:solidFill>
                  <a:srgbClr val="272B64"/>
                </a:solidFill>
                <a:latin typeface="Montserrat Bold"/>
              </a:rPr>
              <a:t>I. TỔNG QUAN VỀ MA</a:t>
            </a:r>
          </a:p>
        </p:txBody>
      </p:sp>
      <p:sp>
        <p:nvSpPr>
          <p:cNvPr name="Freeform 11" id="11"/>
          <p:cNvSpPr/>
          <p:nvPr/>
        </p:nvSpPr>
        <p:spPr>
          <a:xfrm flipH="false" flipV="false" rot="0">
            <a:off x="1028700" y="8681868"/>
            <a:ext cx="2008504" cy="1099200"/>
          </a:xfrm>
          <a:custGeom>
            <a:avLst/>
            <a:gdLst/>
            <a:ahLst/>
            <a:cxnLst/>
            <a:rect r="r" b="b" t="t" l="l"/>
            <a:pathLst>
              <a:path h="1099200" w="2008504">
                <a:moveTo>
                  <a:pt x="0" y="0"/>
                </a:moveTo>
                <a:lnTo>
                  <a:pt x="2008504" y="0"/>
                </a:lnTo>
                <a:lnTo>
                  <a:pt x="2008504" y="1099200"/>
                </a:lnTo>
                <a:lnTo>
                  <a:pt x="0" y="10992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361070" y="3338022"/>
            <a:ext cx="11762950" cy="4381500"/>
          </a:xfrm>
          <a:prstGeom prst="rect">
            <a:avLst/>
          </a:prstGeom>
        </p:spPr>
        <p:txBody>
          <a:bodyPr anchor="t" rtlCol="false" tIns="0" lIns="0" bIns="0" rIns="0">
            <a:spAutoFit/>
          </a:bodyPr>
          <a:lstStyle/>
          <a:p>
            <a:pPr>
              <a:lnSpc>
                <a:spcPts val="6299"/>
              </a:lnSpc>
            </a:pPr>
            <a:r>
              <a:rPr lang="en-US" sz="4500">
                <a:solidFill>
                  <a:srgbClr val="272B64"/>
                </a:solidFill>
                <a:latin typeface="Montserrat Bold"/>
              </a:rPr>
              <a:t>2. Lợi ích:</a:t>
            </a:r>
          </a:p>
          <a:p>
            <a:pPr marL="863603" indent="-431801" lvl="1">
              <a:lnSpc>
                <a:spcPts val="5600"/>
              </a:lnSpc>
              <a:buFont typeface="Arial"/>
              <a:buChar char="•"/>
            </a:pPr>
            <a:r>
              <a:rPr lang="en-US" sz="4000">
                <a:solidFill>
                  <a:srgbClr val="272B64"/>
                </a:solidFill>
                <a:latin typeface="Montserrat"/>
              </a:rPr>
              <a:t>Nâng cao hiệu suất Marketing</a:t>
            </a:r>
          </a:p>
          <a:p>
            <a:pPr marL="863603" indent="-431801" lvl="1">
              <a:lnSpc>
                <a:spcPts val="5600"/>
              </a:lnSpc>
              <a:buFont typeface="Arial"/>
              <a:buChar char="•"/>
            </a:pPr>
            <a:r>
              <a:rPr lang="en-US" sz="4000">
                <a:solidFill>
                  <a:srgbClr val="272B64"/>
                </a:solidFill>
                <a:latin typeface="Montserrat"/>
              </a:rPr>
              <a:t>Nâng cao tính phản hồi</a:t>
            </a:r>
          </a:p>
          <a:p>
            <a:pPr>
              <a:lnSpc>
                <a:spcPts val="5600"/>
              </a:lnSpc>
            </a:pPr>
            <a:r>
              <a:rPr lang="en-US" sz="4000">
                <a:solidFill>
                  <a:srgbClr val="272B64"/>
                </a:solidFill>
                <a:latin typeface="Montserrat"/>
              </a:rPr>
              <a:t>=&gt; Cải thiện trải nghiệm khách hàng, cải         thiện sự gắn kết khách hàng</a:t>
            </a:r>
          </a:p>
          <a:p>
            <a:pPr>
              <a:lnSpc>
                <a:spcPts val="6299"/>
              </a:lnSpc>
            </a:pPr>
          </a:p>
        </p:txBody>
      </p:sp>
      <p:sp>
        <p:nvSpPr>
          <p:cNvPr name="TextBox 13" id="13"/>
          <p:cNvSpPr txBox="true"/>
          <p:nvPr/>
        </p:nvSpPr>
        <p:spPr>
          <a:xfrm rot="0">
            <a:off x="3388012" y="9164793"/>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2406401" y="-1430377"/>
            <a:ext cx="22497532" cy="2100252"/>
            <a:chOff x="0" y="0"/>
            <a:chExt cx="5925276" cy="553153"/>
          </a:xfrm>
        </p:grpSpPr>
        <p:sp>
          <p:nvSpPr>
            <p:cNvPr name="Freeform 3" id="3"/>
            <p:cNvSpPr/>
            <p:nvPr/>
          </p:nvSpPr>
          <p:spPr>
            <a:xfrm flipH="false" flipV="false" rot="0">
              <a:off x="0" y="0"/>
              <a:ext cx="5925276" cy="553153"/>
            </a:xfrm>
            <a:custGeom>
              <a:avLst/>
              <a:gdLst/>
              <a:ahLst/>
              <a:cxnLst/>
              <a:rect r="r" b="b" t="t" l="l"/>
              <a:pathLst>
                <a:path h="553153" w="5925276">
                  <a:moveTo>
                    <a:pt x="0" y="0"/>
                  </a:moveTo>
                  <a:lnTo>
                    <a:pt x="5925276" y="0"/>
                  </a:lnTo>
                  <a:lnTo>
                    <a:pt x="5925276" y="553153"/>
                  </a:lnTo>
                  <a:lnTo>
                    <a:pt x="0" y="553153"/>
                  </a:lnTo>
                  <a:close/>
                </a:path>
              </a:pathLst>
            </a:custGeom>
            <a:solidFill>
              <a:srgbClr val="272B64"/>
            </a:solidFill>
          </p:spPr>
        </p:sp>
        <p:sp>
          <p:nvSpPr>
            <p:cNvPr name="TextBox 4" id="4"/>
            <p:cNvSpPr txBox="true"/>
            <p:nvPr/>
          </p:nvSpPr>
          <p:spPr>
            <a:xfrm>
              <a:off x="0" y="-57150"/>
              <a:ext cx="5925276" cy="610303"/>
            </a:xfrm>
            <a:prstGeom prst="rect">
              <a:avLst/>
            </a:prstGeom>
          </p:spPr>
          <p:txBody>
            <a:bodyPr anchor="ctr" rtlCol="false" tIns="50800" lIns="50800" bIns="50800" rIns="50800"/>
            <a:lstStyle/>
            <a:p>
              <a:pPr algn="ctr">
                <a:lnSpc>
                  <a:spcPts val="3139"/>
                </a:lnSpc>
              </a:pPr>
            </a:p>
          </p:txBody>
        </p:sp>
      </p:grpSp>
      <p:sp>
        <p:nvSpPr>
          <p:cNvPr name="Freeform 5" id="5"/>
          <p:cNvSpPr/>
          <p:nvPr/>
        </p:nvSpPr>
        <p:spPr>
          <a:xfrm flipH="false" flipV="false" rot="0">
            <a:off x="2881859" y="2176189"/>
            <a:ext cx="12524282" cy="7082111"/>
          </a:xfrm>
          <a:custGeom>
            <a:avLst/>
            <a:gdLst/>
            <a:ahLst/>
            <a:cxnLst/>
            <a:rect r="r" b="b" t="t" l="l"/>
            <a:pathLst>
              <a:path h="7082111" w="12524282">
                <a:moveTo>
                  <a:pt x="0" y="0"/>
                </a:moveTo>
                <a:lnTo>
                  <a:pt x="12524282" y="0"/>
                </a:lnTo>
                <a:lnTo>
                  <a:pt x="12524282" y="7082111"/>
                </a:lnTo>
                <a:lnTo>
                  <a:pt x="0" y="7082111"/>
                </a:lnTo>
                <a:lnTo>
                  <a:pt x="0" y="0"/>
                </a:lnTo>
                <a:close/>
              </a:path>
            </a:pathLst>
          </a:custGeom>
          <a:blipFill>
            <a:blip r:embed="rId2"/>
            <a:stretch>
              <a:fillRect l="0" t="0" r="0" b="0"/>
            </a:stretch>
          </a:blipFill>
        </p:spPr>
      </p:sp>
      <p:sp>
        <p:nvSpPr>
          <p:cNvPr name="TextBox 6" id="6"/>
          <p:cNvSpPr txBox="true"/>
          <p:nvPr/>
        </p:nvSpPr>
        <p:spPr>
          <a:xfrm rot="0">
            <a:off x="1028700" y="1167495"/>
            <a:ext cx="3906203" cy="771525"/>
          </a:xfrm>
          <a:prstGeom prst="rect">
            <a:avLst/>
          </a:prstGeom>
        </p:spPr>
        <p:txBody>
          <a:bodyPr anchor="t" rtlCol="false" tIns="0" lIns="0" bIns="0" rIns="0">
            <a:spAutoFit/>
          </a:bodyPr>
          <a:lstStyle/>
          <a:p>
            <a:pPr algn="l">
              <a:lnSpc>
                <a:spcPts val="6300"/>
              </a:lnSpc>
              <a:spcBef>
                <a:spcPct val="0"/>
              </a:spcBef>
            </a:pPr>
            <a:r>
              <a:rPr lang="en-US" sz="4500">
                <a:solidFill>
                  <a:srgbClr val="272B64"/>
                </a:solidFill>
                <a:latin typeface="Montserrat Bold"/>
              </a:rPr>
              <a:t>3. </a:t>
            </a:r>
            <a:r>
              <a:rPr lang="en-US" sz="4500" strike="noStrike" u="none">
                <a:solidFill>
                  <a:srgbClr val="272B64"/>
                </a:solidFill>
                <a:latin typeface="Montserrat Bold"/>
              </a:rPr>
              <a:t>Chức năng</a:t>
            </a:r>
          </a:p>
        </p:txBody>
      </p:sp>
      <p:sp>
        <p:nvSpPr>
          <p:cNvPr name="TextBox 7" id="7"/>
          <p:cNvSpPr txBox="true"/>
          <p:nvPr/>
        </p:nvSpPr>
        <p:spPr>
          <a:xfrm rot="0">
            <a:off x="563084" y="9471390"/>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5400000">
            <a:off x="15351707" y="6079084"/>
            <a:ext cx="6830823" cy="2296761"/>
            <a:chOff x="0" y="0"/>
            <a:chExt cx="1799065" cy="604908"/>
          </a:xfrm>
        </p:grpSpPr>
        <p:sp>
          <p:nvSpPr>
            <p:cNvPr name="Freeform 3" id="3"/>
            <p:cNvSpPr/>
            <p:nvPr/>
          </p:nvSpPr>
          <p:spPr>
            <a:xfrm flipH="false" flipV="false" rot="0">
              <a:off x="0" y="0"/>
              <a:ext cx="1799065" cy="604908"/>
            </a:xfrm>
            <a:custGeom>
              <a:avLst/>
              <a:gdLst/>
              <a:ahLst/>
              <a:cxnLst/>
              <a:rect r="r" b="b" t="t" l="l"/>
              <a:pathLst>
                <a:path h="604908" w="1799065">
                  <a:moveTo>
                    <a:pt x="0" y="0"/>
                  </a:moveTo>
                  <a:lnTo>
                    <a:pt x="1799065" y="0"/>
                  </a:lnTo>
                  <a:lnTo>
                    <a:pt x="1799065" y="604908"/>
                  </a:lnTo>
                  <a:lnTo>
                    <a:pt x="0" y="604908"/>
                  </a:lnTo>
                  <a:close/>
                </a:path>
              </a:pathLst>
            </a:custGeom>
            <a:solidFill>
              <a:srgbClr val="272B64"/>
            </a:solidFill>
          </p:spPr>
        </p:sp>
        <p:sp>
          <p:nvSpPr>
            <p:cNvPr name="TextBox 4" id="4"/>
            <p:cNvSpPr txBox="true"/>
            <p:nvPr/>
          </p:nvSpPr>
          <p:spPr>
            <a:xfrm>
              <a:off x="0" y="-57150"/>
              <a:ext cx="1799065" cy="662058"/>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2319007" y="-1071552"/>
            <a:ext cx="22497532" cy="2100252"/>
            <a:chOff x="0" y="0"/>
            <a:chExt cx="5925276" cy="553153"/>
          </a:xfrm>
        </p:grpSpPr>
        <p:sp>
          <p:nvSpPr>
            <p:cNvPr name="Freeform 6" id="6"/>
            <p:cNvSpPr/>
            <p:nvPr/>
          </p:nvSpPr>
          <p:spPr>
            <a:xfrm flipH="false" flipV="false" rot="0">
              <a:off x="0" y="0"/>
              <a:ext cx="5925276" cy="553153"/>
            </a:xfrm>
            <a:custGeom>
              <a:avLst/>
              <a:gdLst/>
              <a:ahLst/>
              <a:cxnLst/>
              <a:rect r="r" b="b" t="t" l="l"/>
              <a:pathLst>
                <a:path h="553153" w="5925276">
                  <a:moveTo>
                    <a:pt x="0" y="0"/>
                  </a:moveTo>
                  <a:lnTo>
                    <a:pt x="5925276" y="0"/>
                  </a:lnTo>
                  <a:lnTo>
                    <a:pt x="5925276" y="553153"/>
                  </a:lnTo>
                  <a:lnTo>
                    <a:pt x="0" y="553153"/>
                  </a:lnTo>
                  <a:close/>
                </a:path>
              </a:pathLst>
            </a:custGeom>
            <a:solidFill>
              <a:srgbClr val="272B64"/>
            </a:solidFill>
          </p:spPr>
        </p:sp>
        <p:sp>
          <p:nvSpPr>
            <p:cNvPr name="TextBox 7" id="7"/>
            <p:cNvSpPr txBox="true"/>
            <p:nvPr/>
          </p:nvSpPr>
          <p:spPr>
            <a:xfrm>
              <a:off x="0" y="-57150"/>
              <a:ext cx="5925276" cy="610303"/>
            </a:xfrm>
            <a:prstGeom prst="rect">
              <a:avLst/>
            </a:prstGeom>
          </p:spPr>
          <p:txBody>
            <a:bodyPr anchor="ctr" rtlCol="false" tIns="50800" lIns="50800" bIns="50800" rIns="50800"/>
            <a:lstStyle/>
            <a:p>
              <a:pPr algn="ctr">
                <a:lnSpc>
                  <a:spcPts val="3139"/>
                </a:lnSpc>
              </a:pPr>
            </a:p>
          </p:txBody>
        </p:sp>
      </p:grpSp>
      <p:sp>
        <p:nvSpPr>
          <p:cNvPr name="Freeform 8" id="8"/>
          <p:cNvSpPr/>
          <p:nvPr/>
        </p:nvSpPr>
        <p:spPr>
          <a:xfrm flipH="false" flipV="false" rot="0">
            <a:off x="237394" y="8946318"/>
            <a:ext cx="2008504" cy="1099200"/>
          </a:xfrm>
          <a:custGeom>
            <a:avLst/>
            <a:gdLst/>
            <a:ahLst/>
            <a:cxnLst/>
            <a:rect r="r" b="b" t="t" l="l"/>
            <a:pathLst>
              <a:path h="1099200" w="2008504">
                <a:moveTo>
                  <a:pt x="0" y="0"/>
                </a:moveTo>
                <a:lnTo>
                  <a:pt x="2008505" y="0"/>
                </a:lnTo>
                <a:lnTo>
                  <a:pt x="2008505" y="1099199"/>
                </a:lnTo>
                <a:lnTo>
                  <a:pt x="0" y="10991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9963829" y="5824188"/>
            <a:ext cx="7654909" cy="4462812"/>
          </a:xfrm>
          <a:custGeom>
            <a:avLst/>
            <a:gdLst/>
            <a:ahLst/>
            <a:cxnLst/>
            <a:rect r="r" b="b" t="t" l="l"/>
            <a:pathLst>
              <a:path h="4462812" w="7654909">
                <a:moveTo>
                  <a:pt x="0" y="0"/>
                </a:moveTo>
                <a:lnTo>
                  <a:pt x="7654909" y="0"/>
                </a:lnTo>
                <a:lnTo>
                  <a:pt x="7654909" y="4462812"/>
                </a:lnTo>
                <a:lnTo>
                  <a:pt x="0" y="4462812"/>
                </a:lnTo>
                <a:lnTo>
                  <a:pt x="0" y="0"/>
                </a:lnTo>
                <a:close/>
              </a:path>
            </a:pathLst>
          </a:custGeom>
          <a:blipFill>
            <a:blip r:embed="rId4"/>
            <a:stretch>
              <a:fillRect l="0" t="0" r="0" b="0"/>
            </a:stretch>
          </a:blipFill>
        </p:spPr>
      </p:sp>
      <p:sp>
        <p:nvSpPr>
          <p:cNvPr name="TextBox 10" id="10"/>
          <p:cNvSpPr txBox="true"/>
          <p:nvPr/>
        </p:nvSpPr>
        <p:spPr>
          <a:xfrm rot="0">
            <a:off x="237394" y="1363527"/>
            <a:ext cx="15764028" cy="1027530"/>
          </a:xfrm>
          <a:prstGeom prst="rect">
            <a:avLst/>
          </a:prstGeom>
        </p:spPr>
        <p:txBody>
          <a:bodyPr anchor="t" rtlCol="false" tIns="0" lIns="0" bIns="0" rIns="0">
            <a:spAutoFit/>
          </a:bodyPr>
          <a:lstStyle/>
          <a:p>
            <a:pPr>
              <a:lnSpc>
                <a:spcPts val="8464"/>
              </a:lnSpc>
              <a:spcBef>
                <a:spcPct val="0"/>
              </a:spcBef>
            </a:pPr>
            <a:r>
              <a:rPr lang="en-US" sz="6046">
                <a:solidFill>
                  <a:srgbClr val="272B64"/>
                </a:solidFill>
                <a:latin typeface="Montserrat Bold"/>
              </a:rPr>
              <a:t>II. QUẢN LÝ CHIẾN DỊCH EMAIL - GRAB</a:t>
            </a:r>
          </a:p>
        </p:txBody>
      </p:sp>
      <p:sp>
        <p:nvSpPr>
          <p:cNvPr name="TextBox 11" id="11"/>
          <p:cNvSpPr txBox="true"/>
          <p:nvPr/>
        </p:nvSpPr>
        <p:spPr>
          <a:xfrm rot="0">
            <a:off x="2632215" y="9429242"/>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
        <p:nvSpPr>
          <p:cNvPr name="TextBox 12" id="12"/>
          <p:cNvSpPr txBox="true"/>
          <p:nvPr/>
        </p:nvSpPr>
        <p:spPr>
          <a:xfrm rot="0">
            <a:off x="418810" y="3299226"/>
            <a:ext cx="17021898" cy="2168526"/>
          </a:xfrm>
          <a:prstGeom prst="rect">
            <a:avLst/>
          </a:prstGeom>
        </p:spPr>
        <p:txBody>
          <a:bodyPr anchor="t" rtlCol="false" tIns="0" lIns="0" bIns="0" rIns="0">
            <a:spAutoFit/>
          </a:bodyPr>
          <a:lstStyle/>
          <a:p>
            <a:pPr>
              <a:lnSpc>
                <a:spcPts val="6299"/>
              </a:lnSpc>
            </a:pPr>
            <a:r>
              <a:rPr lang="en-US" sz="4499">
                <a:solidFill>
                  <a:srgbClr val="272B64"/>
                </a:solidFill>
                <a:latin typeface="Montserrat Bold"/>
              </a:rPr>
              <a:t> 1. Khái niệm &amp; đặc điểm</a:t>
            </a:r>
          </a:p>
          <a:p>
            <a:pPr marL="863596" indent="-431798" lvl="1">
              <a:lnSpc>
                <a:spcPts val="5599"/>
              </a:lnSpc>
              <a:buFont typeface="Arial"/>
              <a:buChar char="•"/>
            </a:pPr>
            <a:r>
              <a:rPr lang="en-US" sz="3999">
                <a:solidFill>
                  <a:srgbClr val="272B64"/>
                </a:solidFill>
                <a:latin typeface="Montserrat"/>
              </a:rPr>
              <a:t>Là một hình thức cụ thể của quản lý chiến dịch trong đó phương tiện truyền thông là email</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5400000">
            <a:off x="15351707" y="6079084"/>
            <a:ext cx="6830823" cy="2296761"/>
            <a:chOff x="0" y="0"/>
            <a:chExt cx="1799065" cy="604908"/>
          </a:xfrm>
        </p:grpSpPr>
        <p:sp>
          <p:nvSpPr>
            <p:cNvPr name="Freeform 3" id="3"/>
            <p:cNvSpPr/>
            <p:nvPr/>
          </p:nvSpPr>
          <p:spPr>
            <a:xfrm flipH="false" flipV="false" rot="0">
              <a:off x="0" y="0"/>
              <a:ext cx="1799065" cy="604908"/>
            </a:xfrm>
            <a:custGeom>
              <a:avLst/>
              <a:gdLst/>
              <a:ahLst/>
              <a:cxnLst/>
              <a:rect r="r" b="b" t="t" l="l"/>
              <a:pathLst>
                <a:path h="604908" w="1799065">
                  <a:moveTo>
                    <a:pt x="0" y="0"/>
                  </a:moveTo>
                  <a:lnTo>
                    <a:pt x="1799065" y="0"/>
                  </a:lnTo>
                  <a:lnTo>
                    <a:pt x="1799065" y="604908"/>
                  </a:lnTo>
                  <a:lnTo>
                    <a:pt x="0" y="604908"/>
                  </a:lnTo>
                  <a:close/>
                </a:path>
              </a:pathLst>
            </a:custGeom>
            <a:solidFill>
              <a:srgbClr val="272B64"/>
            </a:solidFill>
          </p:spPr>
        </p:sp>
        <p:sp>
          <p:nvSpPr>
            <p:cNvPr name="TextBox 4" id="4"/>
            <p:cNvSpPr txBox="true"/>
            <p:nvPr/>
          </p:nvSpPr>
          <p:spPr>
            <a:xfrm>
              <a:off x="0" y="-57150"/>
              <a:ext cx="1799065" cy="662058"/>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2319007" y="-1071552"/>
            <a:ext cx="22497532" cy="2100252"/>
            <a:chOff x="0" y="0"/>
            <a:chExt cx="5925276" cy="553153"/>
          </a:xfrm>
        </p:grpSpPr>
        <p:sp>
          <p:nvSpPr>
            <p:cNvPr name="Freeform 6" id="6"/>
            <p:cNvSpPr/>
            <p:nvPr/>
          </p:nvSpPr>
          <p:spPr>
            <a:xfrm flipH="false" flipV="false" rot="0">
              <a:off x="0" y="0"/>
              <a:ext cx="5925276" cy="553153"/>
            </a:xfrm>
            <a:custGeom>
              <a:avLst/>
              <a:gdLst/>
              <a:ahLst/>
              <a:cxnLst/>
              <a:rect r="r" b="b" t="t" l="l"/>
              <a:pathLst>
                <a:path h="553153" w="5925276">
                  <a:moveTo>
                    <a:pt x="0" y="0"/>
                  </a:moveTo>
                  <a:lnTo>
                    <a:pt x="5925276" y="0"/>
                  </a:lnTo>
                  <a:lnTo>
                    <a:pt x="5925276" y="553153"/>
                  </a:lnTo>
                  <a:lnTo>
                    <a:pt x="0" y="553153"/>
                  </a:lnTo>
                  <a:close/>
                </a:path>
              </a:pathLst>
            </a:custGeom>
            <a:solidFill>
              <a:srgbClr val="272B64"/>
            </a:solidFill>
          </p:spPr>
        </p:sp>
        <p:sp>
          <p:nvSpPr>
            <p:cNvPr name="TextBox 7" id="7"/>
            <p:cNvSpPr txBox="true"/>
            <p:nvPr/>
          </p:nvSpPr>
          <p:spPr>
            <a:xfrm>
              <a:off x="0" y="-57150"/>
              <a:ext cx="5925276" cy="610303"/>
            </a:xfrm>
            <a:prstGeom prst="rect">
              <a:avLst/>
            </a:prstGeom>
          </p:spPr>
          <p:txBody>
            <a:bodyPr anchor="ctr" rtlCol="false" tIns="50800" lIns="50800" bIns="50800" rIns="50800"/>
            <a:lstStyle/>
            <a:p>
              <a:pPr algn="ctr">
                <a:lnSpc>
                  <a:spcPts val="3139"/>
                </a:lnSpc>
              </a:pPr>
            </a:p>
          </p:txBody>
        </p:sp>
      </p:grpSp>
      <p:sp>
        <p:nvSpPr>
          <p:cNvPr name="TextBox 8" id="8"/>
          <p:cNvSpPr txBox="true"/>
          <p:nvPr/>
        </p:nvSpPr>
        <p:spPr>
          <a:xfrm rot="0">
            <a:off x="237394" y="1363527"/>
            <a:ext cx="15764028" cy="1027530"/>
          </a:xfrm>
          <a:prstGeom prst="rect">
            <a:avLst/>
          </a:prstGeom>
        </p:spPr>
        <p:txBody>
          <a:bodyPr anchor="t" rtlCol="false" tIns="0" lIns="0" bIns="0" rIns="0">
            <a:spAutoFit/>
          </a:bodyPr>
          <a:lstStyle/>
          <a:p>
            <a:pPr>
              <a:lnSpc>
                <a:spcPts val="8464"/>
              </a:lnSpc>
              <a:spcBef>
                <a:spcPct val="0"/>
              </a:spcBef>
            </a:pPr>
            <a:r>
              <a:rPr lang="en-US" sz="6046">
                <a:solidFill>
                  <a:srgbClr val="272B64"/>
                </a:solidFill>
                <a:latin typeface="Montserrat Bold"/>
              </a:rPr>
              <a:t>II. QUẢN LÝ CHIẾN DỊCH EMAIL - GRAB</a:t>
            </a:r>
          </a:p>
        </p:txBody>
      </p:sp>
      <p:sp>
        <p:nvSpPr>
          <p:cNvPr name="TextBox 9" id="9"/>
          <p:cNvSpPr txBox="true"/>
          <p:nvPr/>
        </p:nvSpPr>
        <p:spPr>
          <a:xfrm rot="0">
            <a:off x="237394" y="9421651"/>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
        <p:nvSpPr>
          <p:cNvPr name="TextBox 10" id="10"/>
          <p:cNvSpPr txBox="true"/>
          <p:nvPr/>
        </p:nvSpPr>
        <p:spPr>
          <a:xfrm rot="0">
            <a:off x="418810" y="2921155"/>
            <a:ext cx="17021898" cy="6300470"/>
          </a:xfrm>
          <a:prstGeom prst="rect">
            <a:avLst/>
          </a:prstGeom>
        </p:spPr>
        <p:txBody>
          <a:bodyPr anchor="t" rtlCol="false" tIns="0" lIns="0" bIns="0" rIns="0">
            <a:spAutoFit/>
          </a:bodyPr>
          <a:lstStyle/>
          <a:p>
            <a:pPr>
              <a:lnSpc>
                <a:spcPts val="6299"/>
              </a:lnSpc>
            </a:pPr>
            <a:r>
              <a:rPr lang="en-US" sz="4499">
                <a:solidFill>
                  <a:srgbClr val="272B64"/>
                </a:solidFill>
                <a:latin typeface="Montserrat Bold"/>
              </a:rPr>
              <a:t> Đặc điểm:</a:t>
            </a:r>
          </a:p>
          <a:p>
            <a:pPr marL="863596" indent="-431798" lvl="1">
              <a:lnSpc>
                <a:spcPts val="5599"/>
              </a:lnSpc>
              <a:buFont typeface="Arial"/>
              <a:buChar char="•"/>
            </a:pPr>
            <a:r>
              <a:rPr lang="en-US" sz="3999">
                <a:solidFill>
                  <a:srgbClr val="272B64"/>
                </a:solidFill>
                <a:latin typeface="Montserrat"/>
              </a:rPr>
              <a:t>Email rẻ, </a:t>
            </a:r>
            <a:r>
              <a:rPr lang="en-US" sz="3999">
                <a:solidFill>
                  <a:srgbClr val="272B64"/>
                </a:solidFill>
                <a:latin typeface="Montserrat"/>
              </a:rPr>
              <a:t>dễ sử dụng, và rất phổ biến.</a:t>
            </a:r>
          </a:p>
          <a:p>
            <a:pPr marL="863596" indent="-431798" lvl="1">
              <a:lnSpc>
                <a:spcPts val="5599"/>
              </a:lnSpc>
              <a:buFont typeface="Arial"/>
              <a:buChar char="•"/>
            </a:pPr>
            <a:r>
              <a:rPr lang="en-US" sz="3999">
                <a:solidFill>
                  <a:srgbClr val="272B64"/>
                </a:solidFill>
                <a:latin typeface="Montserrat"/>
              </a:rPr>
              <a:t>Các thông điệp marketing dựa trên sự cho phép hoặc tự nguyện của người dùng thường chứa một đoạn text và đường link dẫn đến trang web.</a:t>
            </a:r>
          </a:p>
          <a:p>
            <a:pPr marL="863596" indent="-431798" lvl="1">
              <a:lnSpc>
                <a:spcPts val="5599"/>
              </a:lnSpc>
              <a:buFont typeface="Arial"/>
              <a:buChar char="•"/>
            </a:pPr>
            <a:r>
              <a:rPr lang="en-US" sz="3999">
                <a:solidFill>
                  <a:srgbClr val="272B64"/>
                </a:solidFill>
                <a:latin typeface="Montserrat"/>
              </a:rPr>
              <a:t>Tỷ lệ nhấp mở (Open and click-through rate) là chỉ số thường được sử dụng nhất, cung cấp hiểu biết về việc sử dụng các bản tin email.</a:t>
            </a:r>
          </a:p>
          <a:p>
            <a:pPr>
              <a:lnSpc>
                <a:spcPts val="475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8F0FF"/>
        </a:solidFill>
      </p:bgPr>
    </p:bg>
    <p:spTree>
      <p:nvGrpSpPr>
        <p:cNvPr id="1" name=""/>
        <p:cNvGrpSpPr/>
        <p:nvPr/>
      </p:nvGrpSpPr>
      <p:grpSpPr>
        <a:xfrm>
          <a:off x="0" y="0"/>
          <a:ext cx="0" cy="0"/>
          <a:chOff x="0" y="0"/>
          <a:chExt cx="0" cy="0"/>
        </a:xfrm>
      </p:grpSpPr>
      <p:grpSp>
        <p:nvGrpSpPr>
          <p:cNvPr name="Group 2" id="2"/>
          <p:cNvGrpSpPr/>
          <p:nvPr/>
        </p:nvGrpSpPr>
        <p:grpSpPr>
          <a:xfrm rot="0">
            <a:off x="-2100664" y="-1313094"/>
            <a:ext cx="9440439" cy="2100252"/>
            <a:chOff x="0" y="0"/>
            <a:chExt cx="2486371" cy="553153"/>
          </a:xfrm>
        </p:grpSpPr>
        <p:sp>
          <p:nvSpPr>
            <p:cNvPr name="Freeform 3" id="3"/>
            <p:cNvSpPr/>
            <p:nvPr/>
          </p:nvSpPr>
          <p:spPr>
            <a:xfrm flipH="false" flipV="false" rot="0">
              <a:off x="0" y="0"/>
              <a:ext cx="2486371" cy="553153"/>
            </a:xfrm>
            <a:custGeom>
              <a:avLst/>
              <a:gdLst/>
              <a:ahLst/>
              <a:cxnLst/>
              <a:rect r="r" b="b" t="t" l="l"/>
              <a:pathLst>
                <a:path h="553153" w="2486371">
                  <a:moveTo>
                    <a:pt x="0" y="0"/>
                  </a:moveTo>
                  <a:lnTo>
                    <a:pt x="2486371" y="0"/>
                  </a:lnTo>
                  <a:lnTo>
                    <a:pt x="2486371" y="553153"/>
                  </a:lnTo>
                  <a:lnTo>
                    <a:pt x="0" y="553153"/>
                  </a:lnTo>
                  <a:close/>
                </a:path>
              </a:pathLst>
            </a:custGeom>
            <a:solidFill>
              <a:srgbClr val="272B64"/>
            </a:solidFill>
          </p:spPr>
        </p:sp>
        <p:sp>
          <p:nvSpPr>
            <p:cNvPr name="TextBox 4" id="4"/>
            <p:cNvSpPr txBox="true"/>
            <p:nvPr/>
          </p:nvSpPr>
          <p:spPr>
            <a:xfrm>
              <a:off x="0" y="-57150"/>
              <a:ext cx="2486371" cy="610303"/>
            </a:xfrm>
            <a:prstGeom prst="rect">
              <a:avLst/>
            </a:prstGeom>
          </p:spPr>
          <p:txBody>
            <a:bodyPr anchor="ctr" rtlCol="false" tIns="50800" lIns="50800" bIns="50800" rIns="50800"/>
            <a:lstStyle/>
            <a:p>
              <a:pPr algn="ctr">
                <a:lnSpc>
                  <a:spcPts val="3139"/>
                </a:lnSpc>
              </a:pPr>
            </a:p>
          </p:txBody>
        </p:sp>
      </p:grpSp>
      <p:grpSp>
        <p:nvGrpSpPr>
          <p:cNvPr name="Group 5" id="5"/>
          <p:cNvGrpSpPr/>
          <p:nvPr/>
        </p:nvGrpSpPr>
        <p:grpSpPr>
          <a:xfrm rot="0">
            <a:off x="0" y="1933995"/>
            <a:ext cx="8142458" cy="4411563"/>
            <a:chOff x="0" y="0"/>
            <a:chExt cx="10856610" cy="5882083"/>
          </a:xfrm>
        </p:grpSpPr>
        <p:pic>
          <p:nvPicPr>
            <p:cNvPr name="Picture 6" id="6"/>
            <p:cNvPicPr>
              <a:picLocks noChangeAspect="true"/>
            </p:cNvPicPr>
            <p:nvPr/>
          </p:nvPicPr>
          <p:blipFill>
            <a:blip r:embed="rId2"/>
            <a:srcRect l="10432" t="0" r="10432" b="0"/>
            <a:stretch>
              <a:fillRect/>
            </a:stretch>
          </p:blipFill>
          <p:spPr>
            <a:xfrm flipH="false" flipV="false">
              <a:off x="0" y="0"/>
              <a:ext cx="10856610" cy="5882083"/>
            </a:xfrm>
            <a:prstGeom prst="rect">
              <a:avLst/>
            </a:prstGeom>
          </p:spPr>
        </p:pic>
      </p:grpSp>
      <p:grpSp>
        <p:nvGrpSpPr>
          <p:cNvPr name="Group 7" id="7"/>
          <p:cNvGrpSpPr/>
          <p:nvPr/>
        </p:nvGrpSpPr>
        <p:grpSpPr>
          <a:xfrm rot="0">
            <a:off x="10966104" y="9258300"/>
            <a:ext cx="10749819" cy="2100252"/>
            <a:chOff x="0" y="0"/>
            <a:chExt cx="2831228" cy="553153"/>
          </a:xfrm>
        </p:grpSpPr>
        <p:sp>
          <p:nvSpPr>
            <p:cNvPr name="Freeform 8" id="8"/>
            <p:cNvSpPr/>
            <p:nvPr/>
          </p:nvSpPr>
          <p:spPr>
            <a:xfrm flipH="false" flipV="false" rot="0">
              <a:off x="0" y="0"/>
              <a:ext cx="2831228" cy="553153"/>
            </a:xfrm>
            <a:custGeom>
              <a:avLst/>
              <a:gdLst/>
              <a:ahLst/>
              <a:cxnLst/>
              <a:rect r="r" b="b" t="t" l="l"/>
              <a:pathLst>
                <a:path h="553153" w="2831228">
                  <a:moveTo>
                    <a:pt x="0" y="0"/>
                  </a:moveTo>
                  <a:lnTo>
                    <a:pt x="2831228" y="0"/>
                  </a:lnTo>
                  <a:lnTo>
                    <a:pt x="2831228" y="553153"/>
                  </a:lnTo>
                  <a:lnTo>
                    <a:pt x="0" y="553153"/>
                  </a:lnTo>
                  <a:close/>
                </a:path>
              </a:pathLst>
            </a:custGeom>
            <a:solidFill>
              <a:srgbClr val="272B64"/>
            </a:solidFill>
          </p:spPr>
        </p:sp>
        <p:sp>
          <p:nvSpPr>
            <p:cNvPr name="TextBox 9" id="9"/>
            <p:cNvSpPr txBox="true"/>
            <p:nvPr/>
          </p:nvSpPr>
          <p:spPr>
            <a:xfrm>
              <a:off x="0" y="-57150"/>
              <a:ext cx="2831228" cy="610303"/>
            </a:xfrm>
            <a:prstGeom prst="rect">
              <a:avLst/>
            </a:prstGeom>
          </p:spPr>
          <p:txBody>
            <a:bodyPr anchor="ctr" rtlCol="false" tIns="50800" lIns="50800" bIns="50800" rIns="50800"/>
            <a:lstStyle/>
            <a:p>
              <a:pPr algn="ctr">
                <a:lnSpc>
                  <a:spcPts val="3139"/>
                </a:lnSpc>
              </a:pPr>
            </a:p>
          </p:txBody>
        </p:sp>
      </p:grpSp>
      <p:sp>
        <p:nvSpPr>
          <p:cNvPr name="Freeform 10" id="10"/>
          <p:cNvSpPr/>
          <p:nvPr/>
        </p:nvSpPr>
        <p:spPr>
          <a:xfrm flipH="false" flipV="false" rot="0">
            <a:off x="5475148" y="6555107"/>
            <a:ext cx="2667309" cy="2703193"/>
          </a:xfrm>
          <a:custGeom>
            <a:avLst/>
            <a:gdLst/>
            <a:ahLst/>
            <a:cxnLst/>
            <a:rect r="r" b="b" t="t" l="l"/>
            <a:pathLst>
              <a:path h="2703193" w="2667309">
                <a:moveTo>
                  <a:pt x="0" y="0"/>
                </a:moveTo>
                <a:lnTo>
                  <a:pt x="2667310" y="0"/>
                </a:lnTo>
                <a:lnTo>
                  <a:pt x="2667310" y="2703193"/>
                </a:lnTo>
                <a:lnTo>
                  <a:pt x="0" y="2703193"/>
                </a:lnTo>
                <a:lnTo>
                  <a:pt x="0" y="0"/>
                </a:lnTo>
                <a:close/>
              </a:path>
            </a:pathLst>
          </a:custGeom>
          <a:blipFill>
            <a:blip r:embed="rId3"/>
            <a:stretch>
              <a:fillRect l="0" t="0" r="0" b="0"/>
            </a:stretch>
          </a:blipFill>
        </p:spPr>
      </p:sp>
      <p:sp>
        <p:nvSpPr>
          <p:cNvPr name="Freeform 11" id="11"/>
          <p:cNvSpPr/>
          <p:nvPr/>
        </p:nvSpPr>
        <p:spPr>
          <a:xfrm flipH="false" flipV="false" rot="0">
            <a:off x="2619556" y="6555107"/>
            <a:ext cx="2703193" cy="2703193"/>
          </a:xfrm>
          <a:custGeom>
            <a:avLst/>
            <a:gdLst/>
            <a:ahLst/>
            <a:cxnLst/>
            <a:rect r="r" b="b" t="t" l="l"/>
            <a:pathLst>
              <a:path h="2703193" w="2703193">
                <a:moveTo>
                  <a:pt x="0" y="0"/>
                </a:moveTo>
                <a:lnTo>
                  <a:pt x="2703192" y="0"/>
                </a:lnTo>
                <a:lnTo>
                  <a:pt x="2703192" y="2703193"/>
                </a:lnTo>
                <a:lnTo>
                  <a:pt x="0" y="2703193"/>
                </a:lnTo>
                <a:lnTo>
                  <a:pt x="0" y="0"/>
                </a:lnTo>
                <a:close/>
              </a:path>
            </a:pathLst>
          </a:custGeom>
          <a:blipFill>
            <a:blip r:embed="rId4"/>
            <a:stretch>
              <a:fillRect l="0" t="0" r="0" b="0"/>
            </a:stretch>
          </a:blipFill>
        </p:spPr>
      </p:sp>
      <p:sp>
        <p:nvSpPr>
          <p:cNvPr name="Freeform 12" id="12"/>
          <p:cNvSpPr/>
          <p:nvPr/>
        </p:nvSpPr>
        <p:spPr>
          <a:xfrm flipH="false" flipV="false" rot="0">
            <a:off x="153231" y="6742474"/>
            <a:ext cx="2318111" cy="2328460"/>
          </a:xfrm>
          <a:custGeom>
            <a:avLst/>
            <a:gdLst/>
            <a:ahLst/>
            <a:cxnLst/>
            <a:rect r="r" b="b" t="t" l="l"/>
            <a:pathLst>
              <a:path h="2328460" w="2318111">
                <a:moveTo>
                  <a:pt x="0" y="0"/>
                </a:moveTo>
                <a:lnTo>
                  <a:pt x="2318111" y="0"/>
                </a:lnTo>
                <a:lnTo>
                  <a:pt x="2318111" y="2328460"/>
                </a:lnTo>
                <a:lnTo>
                  <a:pt x="0" y="2328460"/>
                </a:lnTo>
                <a:lnTo>
                  <a:pt x="0" y="0"/>
                </a:lnTo>
                <a:close/>
              </a:path>
            </a:pathLst>
          </a:custGeom>
          <a:blipFill>
            <a:blip r:embed="rId5"/>
            <a:stretch>
              <a:fillRect l="0" t="0" r="0" b="0"/>
            </a:stretch>
          </a:blipFill>
        </p:spPr>
      </p:sp>
      <p:sp>
        <p:nvSpPr>
          <p:cNvPr name="TextBox 13" id="13"/>
          <p:cNvSpPr txBox="true"/>
          <p:nvPr/>
        </p:nvSpPr>
        <p:spPr>
          <a:xfrm rot="0">
            <a:off x="8631922" y="1857795"/>
            <a:ext cx="7101983" cy="1562100"/>
          </a:xfrm>
          <a:prstGeom prst="rect">
            <a:avLst/>
          </a:prstGeom>
        </p:spPr>
        <p:txBody>
          <a:bodyPr anchor="t" rtlCol="false" tIns="0" lIns="0" bIns="0" rIns="0">
            <a:spAutoFit/>
          </a:bodyPr>
          <a:lstStyle/>
          <a:p>
            <a:pPr>
              <a:lnSpc>
                <a:spcPts val="6299"/>
              </a:lnSpc>
            </a:pPr>
            <a:r>
              <a:rPr lang="en-US" sz="4500">
                <a:solidFill>
                  <a:srgbClr val="272B64"/>
                </a:solidFill>
                <a:latin typeface="Montserrat Bold"/>
              </a:rPr>
              <a:t>2. GRAB </a:t>
            </a:r>
          </a:p>
          <a:p>
            <a:pPr>
              <a:lnSpc>
                <a:spcPts val="6299"/>
              </a:lnSpc>
              <a:spcBef>
                <a:spcPct val="0"/>
              </a:spcBef>
            </a:pPr>
            <a:r>
              <a:rPr lang="en-US" sz="4500">
                <a:solidFill>
                  <a:srgbClr val="272B64"/>
                </a:solidFill>
                <a:latin typeface="Montserrat Bold"/>
              </a:rPr>
              <a:t>(GRAB HOLDINGS INC)</a:t>
            </a:r>
          </a:p>
        </p:txBody>
      </p:sp>
      <p:sp>
        <p:nvSpPr>
          <p:cNvPr name="TextBox 14" id="14"/>
          <p:cNvSpPr txBox="true"/>
          <p:nvPr/>
        </p:nvSpPr>
        <p:spPr>
          <a:xfrm rot="0">
            <a:off x="8631922" y="4073101"/>
            <a:ext cx="8997607" cy="3489325"/>
          </a:xfrm>
          <a:prstGeom prst="rect">
            <a:avLst/>
          </a:prstGeom>
        </p:spPr>
        <p:txBody>
          <a:bodyPr anchor="t" rtlCol="false" tIns="0" lIns="0" bIns="0" rIns="0">
            <a:spAutoFit/>
          </a:bodyPr>
          <a:lstStyle/>
          <a:p>
            <a:pPr algn="just">
              <a:lnSpc>
                <a:spcPts val="5599"/>
              </a:lnSpc>
              <a:spcBef>
                <a:spcPct val="0"/>
              </a:spcBef>
            </a:pPr>
            <a:r>
              <a:rPr lang="en-US" sz="3999">
                <a:solidFill>
                  <a:srgbClr val="272B64"/>
                </a:solidFill>
                <a:latin typeface="Montserrat"/>
              </a:rPr>
              <a:t>Công ty công nghệ có trụ sở tại Singapore cung cấp các dịch vụ vận chuyển, giao hàng và thanh toán kỹ thuật số tại Singapore và các quốc gia Đông Nam Á</a:t>
            </a:r>
          </a:p>
        </p:txBody>
      </p:sp>
      <p:sp>
        <p:nvSpPr>
          <p:cNvPr name="TextBox 15" id="15"/>
          <p:cNvSpPr txBox="true"/>
          <p:nvPr/>
        </p:nvSpPr>
        <p:spPr>
          <a:xfrm rot="0">
            <a:off x="1720281" y="9401175"/>
            <a:ext cx="1502122" cy="580390"/>
          </a:xfrm>
          <a:prstGeom prst="rect">
            <a:avLst/>
          </a:prstGeom>
        </p:spPr>
        <p:txBody>
          <a:bodyPr anchor="t" rtlCol="false" tIns="0" lIns="0" bIns="0" rIns="0">
            <a:spAutoFit/>
          </a:bodyPr>
          <a:lstStyle/>
          <a:p>
            <a:pPr algn="ctr">
              <a:lnSpc>
                <a:spcPts val="4759"/>
              </a:lnSpc>
            </a:pPr>
            <a:r>
              <a:rPr lang="en-US" sz="3399">
                <a:solidFill>
                  <a:srgbClr val="272B64"/>
                </a:solidFill>
                <a:latin typeface="Noto Serif Display"/>
              </a:rPr>
              <a:t>Nhom2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DAFx7O3kYxI</dc:identifier>
  <dcterms:modified xsi:type="dcterms:W3CDTF">2011-08-01T06:04:30Z</dcterms:modified>
  <cp:revision>1</cp:revision>
  <dc:title>Copy of MA_CRM_N2</dc:title>
</cp:coreProperties>
</file>

<file path=docProps/thumbnail.jpeg>
</file>